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66" r:id="rId4"/>
    <p:sldId id="267" r:id="rId5"/>
    <p:sldId id="265" r:id="rId6"/>
    <p:sldId id="274" r:id="rId7"/>
    <p:sldId id="263" r:id="rId8"/>
    <p:sldId id="269" r:id="rId9"/>
    <p:sldId id="271" r:id="rId10"/>
    <p:sldId id="259" r:id="rId11"/>
    <p:sldId id="258" r:id="rId12"/>
    <p:sldId id="257" r:id="rId13"/>
    <p:sldId id="272" r:id="rId14"/>
    <p:sldId id="273" r:id="rId15"/>
    <p:sldId id="276" r:id="rId16"/>
    <p:sldId id="277" r:id="rId17"/>
    <p:sldId id="278" r:id="rId18"/>
    <p:sldId id="279" r:id="rId19"/>
    <p:sldId id="280" r:id="rId20"/>
    <p:sldId id="281" r:id="rId21"/>
    <p:sldId id="283" r:id="rId22"/>
    <p:sldId id="268" r:id="rId23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3E8643D-85B7-216F-054E-C1F1C60E0FAB}" v="10" dt="2021-10-24T17:15:02.842"/>
    <p1510:client id="{70206192-0A2F-4C0F-4BD2-BF8934EAAF54}" v="1" dt="2021-10-24T17:04:22.309"/>
    <p1510:client id="{8B9011C8-9283-4874-7A0F-F4F84A88145A}" v="3731" dt="2021-09-21T16:48:15.891"/>
    <p1510:client id="{3B28C778-2701-9C42-008F-27B261D1F145}" v="2405" dt="2021-09-20T18:44:22.049"/>
    <p1510:client id="{4E28B034-D623-4689-85CB-5ED2FA0C378C}" v="74" dt="2021-09-18T10:16:22.567"/>
    <p1510:client id="{3E69D5A0-0E01-5B4B-6CE3-540C558A0214}" v="394" dt="2021-09-20T12:38:24.881"/>
    <p1510:client id="{64EA6C31-72E6-7D45-C8A9-43E24F61EDF5}" v="74" dt="2021-09-21T21:00:26.334"/>
    <p1510:client id="{71A99EDF-48F5-67D3-A07B-14F6CFA366C4}" v="22" dt="2021-10-16T19:36:04.362"/>
    <p1510:client id="{7E553E01-3B23-58E6-3023-E3F5648502AD}" v="9" dt="2021-10-24T17:01:10.617"/>
    <p1510:client id="{B55E2C2E-B0E7-E2EF-FF90-3C7680DA5EDE}" v="8" dt="2021-10-23T18:27:32.822"/>
    <p1510:client id="{F7AA2362-1AB4-B20B-D929-7A3C77F1B7F8}" v="19" dt="2021-10-14T07:39:01.79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9" autoAdjust="0"/>
    <p:restoredTop sz="94660"/>
  </p:normalViewPr>
  <p:slideViewPr>
    <p:cSldViewPr snapToGrid="0">
      <p:cViewPr varScale="1">
        <p:scale>
          <a:sx n="86" d="100"/>
          <a:sy n="86" d="100"/>
        </p:scale>
        <p:origin x="379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2021-10-26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917574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2021-10-26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545081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2021-10-26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403866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2021-10-26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673800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2021-10-26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2341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2021-10-26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830362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2021-10-26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618082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2021-10-26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447972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2021-10-26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508391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2021-10-26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155304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2021-10-26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249060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8AA868-8872-43E4-8C98-D34DABD1FD38}" type="datetimeFigureOut">
              <a:rPr lang="pl-PL" smtClean="0"/>
              <a:t>2021-10-26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26633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2.png"/><Relationship Id="rId5" Type="http://schemas.openxmlformats.org/officeDocument/2006/relationships/image" Target="../media/image30.gif"/><Relationship Id="rId4" Type="http://schemas.openxmlformats.org/officeDocument/2006/relationships/image" Target="../media/image29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s://historia.plportal.pl/artykuly/druga-wojna-swiatowa/22-kwietnia-1943-r-zbrodnia-upa-w-janowej-dolinie" TargetMode="External"/><Relationship Id="rId13" Type="http://schemas.openxmlformats.org/officeDocument/2006/relationships/hyperlink" Target="https://ipn.gov.pl/pl/aktualnosci/55837,Lipiec-1943-roku-na-Wolyniu.html" TargetMode="External"/><Relationship Id="rId3" Type="http://schemas.openxmlformats.org/officeDocument/2006/relationships/hyperlink" Target="https://forsal.pl/artykuly/1418422,kwiecinski-polska-bogaci-sie-i-rozwija-szybciej-niz-ue.html" TargetMode="External"/><Relationship Id="rId7" Type="http://schemas.openxmlformats.org/officeDocument/2006/relationships/hyperlink" Target="https://radioolsztyn.pl/pod-krzyzem-w-janowej-dolinie/01141878" TargetMode="External"/><Relationship Id="rId12" Type="http://schemas.openxmlformats.org/officeDocument/2006/relationships/hyperlink" Target="https://www.tygodnikprzeglad.pl/polska-wies-wojna/" TargetMode="External"/><Relationship Id="rId2" Type="http://schemas.openxmlformats.org/officeDocument/2006/relationships/hyperlink" Target="https://digitalcollections.hoover.org/objects/73768/derazne-paac-woyn-dawniej-ks-lubomirskich-ostatnio-rosj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plus.gk24.pl/janowa-dolina-raj-utracony-wracamy-na-wolyn-rok-1943/ar/11490699" TargetMode="External"/><Relationship Id="rId11" Type="http://schemas.openxmlformats.org/officeDocument/2006/relationships/hyperlink" Target="https://pl.wikipedia.org/wiki/Bazaltowe#/media/Plik:%D0%91%D0%B0%D0%B7%D0%B0%D0%BB%D1%8C%D1%82%D0%BE%D0%B2%D0%B5.%D0%97%D0%B0%D1%82%D0%BE%D0%BF%D0%BB%D0%B5%D0%BD%D0%B8%D0%B9_%D0%BA%D0%B0%D1%80%D1%94%D1%80.jpg" TargetMode="External"/><Relationship Id="rId5" Type="http://schemas.openxmlformats.org/officeDocument/2006/relationships/hyperlink" Target="http://ubioryludowe.muzeumetnograficzne.rzeszow.pl/stroj-slubny/" TargetMode="External"/><Relationship Id="rId15" Type="http://schemas.openxmlformats.org/officeDocument/2006/relationships/image" Target="../media/image31.png"/><Relationship Id="rId10" Type="http://schemas.openxmlformats.org/officeDocument/2006/relationships/hyperlink" Target="https://podroze.onet.pl/ciekawe/nowa-huta-historia-miasta-ktore-stalo-sie-dzielnica-krakowa/m9ngp9g" TargetMode="External"/><Relationship Id="rId4" Type="http://schemas.openxmlformats.org/officeDocument/2006/relationships/hyperlink" Target="https://pl.wikipedia.org/wiki/Odpust#/media/Plik:Kostrzewski_Rural_Kermesse.jpg" TargetMode="External"/><Relationship Id="rId9" Type="http://schemas.openxmlformats.org/officeDocument/2006/relationships/hyperlink" Target="https://ciekawostkihistoryczne.pl/2019/07/09/mysmy-sie-nie-bali-smierci-balismy-sie-sposobu-w-jaki-umrzemy-szokujace-relacje-ocalalych-z-rzezi-wolynskiej-18/" TargetMode="External"/><Relationship Id="rId14" Type="http://schemas.openxmlformats.org/officeDocument/2006/relationships/hyperlink" Target="https://www.polityka.pl/pomocnikhistoryczny/1674782,1,jak-odbywalo-sie-przesiedlenie-ludnosci-polskiej.read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6BA53127-B8F7-4E55-8396-B427E26F15A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953" r="1713" b="-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 dirty="0"/>
          </a:p>
        </p:txBody>
      </p:sp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8022021" y="3231931"/>
            <a:ext cx="3852041" cy="1834056"/>
          </a:xfrm>
        </p:spPr>
        <p:txBody>
          <a:bodyPr>
            <a:normAutofit/>
          </a:bodyPr>
          <a:lstStyle/>
          <a:p>
            <a:r>
              <a:rPr lang="pl-PL" sz="4000" dirty="0">
                <a:ea typeface="+mj-lt"/>
                <a:cs typeface="+mj-lt"/>
              </a:rPr>
              <a:t>LUDZIE KRESÓW: OPOWIEŚCI NIEZNANE</a:t>
            </a:r>
            <a:endParaRPr lang="en-US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7782910" y="5242675"/>
            <a:ext cx="4330262" cy="1326221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pl-PL" sz="2600" dirty="0">
                <a:cs typeface="Calibri"/>
              </a:rPr>
              <a:t>Rozmowa, która nigdy się nie odbyła </a:t>
            </a:r>
          </a:p>
          <a:p>
            <a:endParaRPr lang="pl-PL" sz="2000" dirty="0">
              <a:cs typeface="Calibri"/>
            </a:endParaRPr>
          </a:p>
          <a:p>
            <a:r>
              <a:rPr lang="pl-PL" sz="1700" dirty="0">
                <a:cs typeface="Calibri"/>
              </a:rPr>
              <a:t>Fotografia 1. Kadr z filmu "Wołyń"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slajd-1-nagranie-do-prezentacji-ludzie-kresów">
            <a:hlinkClick r:id="" action="ppaction://media"/>
            <a:extLst>
              <a:ext uri="{FF2B5EF4-FFF2-40B4-BE49-F238E27FC236}">
                <a16:creationId xmlns:a16="http://schemas.microsoft.com/office/drawing/2014/main" id="{85E15E9A-332D-4BF0-B0DA-5E3E5534F5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09932" y="44630"/>
            <a:ext cx="730250" cy="73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317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38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D98DF12-FA7C-4F63-841C-310587D94B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9" y="723898"/>
            <a:ext cx="6002110" cy="1495425"/>
          </a:xfrm>
        </p:spPr>
        <p:txBody>
          <a:bodyPr>
            <a:normAutofit/>
          </a:bodyPr>
          <a:lstStyle/>
          <a:p>
            <a:r>
              <a:rPr lang="pl-PL" sz="4000" dirty="0">
                <a:cs typeface="Calibri Light"/>
              </a:rPr>
              <a:t>Dziadku, podobno byłeś wcześniakiem?</a:t>
            </a:r>
            <a:endParaRPr lang="pl-PL" sz="4000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11CAF29-D870-4368-B366-F090E5BC3D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680" y="2119317"/>
            <a:ext cx="6002110" cy="457437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 sz="1800" dirty="0">
                <a:ea typeface="+mn-lt"/>
                <a:cs typeface="+mn-lt"/>
              </a:rPr>
              <a:t>Zgadza się. Urodziłem się 8 lipca 1932 roku, dwa miesiące przed terminem i już dwa dni później, 10 lipca, w pośpiechu zostałem ochrzczony i zapisany w urzędzie. </a:t>
            </a:r>
          </a:p>
          <a:p>
            <a:r>
              <a:rPr lang="pl-PL" sz="1800" dirty="0">
                <a:ea typeface="+mn-lt"/>
                <a:cs typeface="+mn-lt"/>
              </a:rPr>
              <a:t>Rodzina obawiała się, że nie przeżyję. Wiem z opowiadań, że Twoja prababcia Tekla żarliwie modliła się o zdrowie dla mnie do Matki Bożej Nieustającej Pomocy. </a:t>
            </a:r>
          </a:p>
          <a:p>
            <a:r>
              <a:rPr lang="pl-PL" sz="1800" dirty="0">
                <a:ea typeface="+mn-lt"/>
                <a:cs typeface="+mn-lt"/>
              </a:rPr>
              <a:t>W tych czasach nie było inkubatorów i oddziałów neonatologicznych, i wiele dzieci urodzonych przed czasem umierało. </a:t>
            </a:r>
          </a:p>
          <a:p>
            <a:r>
              <a:rPr lang="pl-PL" sz="1800" dirty="0">
                <a:ea typeface="+mn-lt"/>
                <a:cs typeface="+mn-lt"/>
              </a:rPr>
              <a:t>Ja miałem jednak silny organizm. Przez dwa miesiące byłem bardzo cichutki i niemal cały czas spałem, ale gdy przyszedł ten właściwy termin porodu, ożywiłem się i zacząłem płakać jak wszystkie w pełni zdrowe noworodki. </a:t>
            </a:r>
          </a:p>
          <a:p>
            <a:r>
              <a:rPr lang="pl-PL" sz="1800" dirty="0">
                <a:ea typeface="+mn-lt"/>
                <a:cs typeface="+mn-lt"/>
              </a:rPr>
              <a:t>Cała rodzina odetchnęła z ulgą.</a:t>
            </a:r>
          </a:p>
          <a:p>
            <a:r>
              <a:rPr lang="pl-PL" sz="1400" dirty="0">
                <a:ea typeface="+mn-lt"/>
                <a:cs typeface="+mn-lt"/>
              </a:rPr>
              <a:t>Fotografia 9. Dokument urzędowy </a:t>
            </a:r>
            <a:r>
              <a:rPr lang="pl-PL" sz="1400" dirty="0" err="1">
                <a:ea typeface="+mn-lt"/>
                <a:cs typeface="+mn-lt"/>
              </a:rPr>
              <a:t>potwierdzajcy</a:t>
            </a:r>
            <a:r>
              <a:rPr lang="pl-PL" sz="1400" dirty="0">
                <a:ea typeface="+mn-lt"/>
                <a:cs typeface="+mn-lt"/>
              </a:rPr>
              <a:t> datę urodzenia Kazimierza</a:t>
            </a:r>
            <a:endParaRPr lang="pl-PL" sz="1400" dirty="0">
              <a:cs typeface="Calibri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22FDF4EF-C6DC-4D2E-822C-B98D7D57FF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54" r="-2" b="-2"/>
          <a:stretch/>
        </p:blipFill>
        <p:spPr>
          <a:xfrm>
            <a:off x="7199440" y="10"/>
            <a:ext cx="4992560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0240081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10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3D64F7-BE22-40D8-8666-1250872092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pl-PL" sz="2800" dirty="0">
                <a:cs typeface="Calibri Light"/>
              </a:rPr>
              <a:t>Często powtarzasz, że chciałbyś kiedyś jeszcze wrócić na Ukrainę i odwiedzić wieś w której się urodziłeś. Czy to oznacza, że podobało Ci się tam?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2030265A-CAB1-4BB5-9D6C-415D5B09EB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036" r="-1" b="-1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5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=""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Content Placeholder 7">
            <a:extLst>
              <a:ext uri="{FF2B5EF4-FFF2-40B4-BE49-F238E27FC236}">
                <a16:creationId xmlns:a16="http://schemas.microsoft.com/office/drawing/2014/main" id="{D7AFC3ED-5DFD-4286-A412-3D1AFACBFB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7762" y="2706624"/>
            <a:ext cx="6251110" cy="3483864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pl-PL" sz="2200" dirty="0">
                <a:ea typeface="+mn-lt"/>
                <a:cs typeface="+mn-lt"/>
              </a:rPr>
              <a:t>Oj tak. To był najszczęśliwszy i najbardziej beztroski czas w moim życiu. </a:t>
            </a:r>
          </a:p>
          <a:p>
            <a:r>
              <a:rPr lang="pl-PL" sz="2200" dirty="0">
                <a:ea typeface="+mn-lt"/>
                <a:cs typeface="+mn-lt"/>
              </a:rPr>
              <a:t>Około 1939 roku Klin </a:t>
            </a:r>
            <a:r>
              <a:rPr lang="pl-PL" sz="2200" dirty="0" err="1">
                <a:ea typeface="+mn-lt"/>
                <a:cs typeface="+mn-lt"/>
              </a:rPr>
              <a:t>Stawiecki</a:t>
            </a:r>
            <a:r>
              <a:rPr lang="pl-PL" sz="2200" dirty="0">
                <a:ea typeface="+mn-lt"/>
                <a:cs typeface="+mn-lt"/>
              </a:rPr>
              <a:t> mocno się rozrósł. Obejmował łącznie około trzydzieści gospodarstw rolnych i był umownie podzielony na Klin Lubelski i Klin Kielecki. Nasza rodzina zamieszkiwała część lubelską. </a:t>
            </a:r>
          </a:p>
          <a:p>
            <a:r>
              <a:rPr lang="pl-PL" sz="2200" dirty="0">
                <a:ea typeface="+mn-lt"/>
                <a:cs typeface="+mn-lt"/>
              </a:rPr>
              <a:t>Życie rodzinne toczyło się wspaniale - przepiękne okolice, dookoła las, stawy i rzeka Horyń. Również dzieci wspaniale się rozwijały. Starsze z nich uczyły się w miejscowej szkole w Polanówce. </a:t>
            </a:r>
          </a:p>
          <a:p>
            <a:endParaRPr lang="pl-PL" sz="2200" dirty="0">
              <a:cs typeface="Calibri"/>
            </a:endParaRPr>
          </a:p>
          <a:p>
            <a:r>
              <a:rPr lang="pl-PL" sz="1700" dirty="0">
                <a:ea typeface="+mn-lt"/>
                <a:cs typeface="+mn-lt"/>
              </a:rPr>
              <a:t>Fotografia 10. Fotografia rodzinna – Kazimierz i jego kuzynka.</a:t>
            </a:r>
            <a:endParaRPr lang="pl-PL" sz="22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089900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5AA03EDC-7067-4DFF-B672-541D016AAA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EBF3E39-B0BE-496A-8604-9007470FFA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0" cy="686547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AB9DB7-62BF-4754-ADDB-35E53E39B4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1442" y="685800"/>
            <a:ext cx="4353116" cy="1474666"/>
          </a:xfrm>
        </p:spPr>
        <p:txBody>
          <a:bodyPr anchor="b">
            <a:normAutofit/>
          </a:bodyPr>
          <a:lstStyle/>
          <a:p>
            <a:pPr algn="ctr"/>
            <a:r>
              <a:rPr lang="pl-PL" sz="3200" dirty="0">
                <a:solidFill>
                  <a:srgbClr val="595959"/>
                </a:solidFill>
                <a:cs typeface="Calibri Light"/>
              </a:rPr>
              <a:t>Podobno w naszej rodzinie był prawdziwy ułan...</a:t>
            </a:r>
            <a:endParaRPr lang="pl-PL" sz="3200" dirty="0">
              <a:solidFill>
                <a:srgbClr val="595959"/>
              </a:solidFill>
            </a:endParaRPr>
          </a:p>
        </p:txBody>
      </p:sp>
      <p:sp>
        <p:nvSpPr>
          <p:cNvPr id="10" name="Content Placeholder 7">
            <a:extLst>
              <a:ext uri="{FF2B5EF4-FFF2-40B4-BE49-F238E27FC236}">
                <a16:creationId xmlns:a16="http://schemas.microsoft.com/office/drawing/2014/main" id="{09BD3803-BD83-48E9-9907-D8BBDCE937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1442" y="2447337"/>
            <a:ext cx="4353116" cy="3770434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pl-PL" sz="2000" dirty="0">
                <a:ea typeface="+mn-lt"/>
                <a:cs typeface="+mn-lt"/>
              </a:rPr>
              <a:t>Zgadza się. Był nim brat mojej mamy a twojej prababci – Stefan Skalski.</a:t>
            </a:r>
          </a:p>
          <a:p>
            <a:r>
              <a:rPr lang="pl-PL" sz="2000" dirty="0">
                <a:ea typeface="+mn-lt"/>
                <a:cs typeface="+mn-lt"/>
              </a:rPr>
              <a:t>Służył w 21 Pułku Ułanów Nadwiślańskich w garnizonie Równe, na Wołyniu. </a:t>
            </a:r>
          </a:p>
          <a:p>
            <a:r>
              <a:rPr lang="pl-PL" sz="2000" dirty="0">
                <a:ea typeface="+mn-lt"/>
                <a:cs typeface="+mn-lt"/>
              </a:rPr>
              <a:t>Cała rodzina była z niego bardzo dumna.</a:t>
            </a:r>
          </a:p>
          <a:p>
            <a:r>
              <a:rPr lang="pl-PL" sz="2000" dirty="0">
                <a:cs typeface="Calibri" panose="020F0502020204030204"/>
              </a:rPr>
              <a:t>Niestety nie są znane jego losy. Pozostała jedynie ta fotografia.</a:t>
            </a:r>
          </a:p>
          <a:p>
            <a:endParaRPr lang="pl-PL" sz="2000" dirty="0">
              <a:solidFill>
                <a:srgbClr val="595959"/>
              </a:solidFill>
              <a:cs typeface="Calibri" panose="020F0502020204030204"/>
            </a:endParaRPr>
          </a:p>
          <a:p>
            <a:endParaRPr lang="pl-PL" sz="2000" dirty="0">
              <a:solidFill>
                <a:srgbClr val="595959"/>
              </a:solidFill>
              <a:cs typeface="Calibri" panose="020F0502020204030204"/>
            </a:endParaRPr>
          </a:p>
          <a:p>
            <a:r>
              <a:rPr lang="pl-PL" sz="1600" dirty="0">
                <a:cs typeface="Calibri" panose="020F0502020204030204"/>
              </a:rPr>
              <a:t>Fotografia 11.  Stefan Skalski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6EA2D8C5-12E7-4F2E-9E35-5B67C71FC8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" b="2447"/>
          <a:stretch/>
        </p:blipFill>
        <p:spPr>
          <a:xfrm>
            <a:off x="7301918" y="685799"/>
            <a:ext cx="3756822" cy="5531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9391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1A5C22-6FA2-4FA9-8094-EDEFA68359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pl-PL" sz="3800" dirty="0">
                <a:cs typeface="Calibri Light"/>
              </a:rPr>
              <a:t>Jak to się stało, że musieliście wyjechać z Klina </a:t>
            </a:r>
            <a:r>
              <a:rPr lang="pl-PL" sz="3800" dirty="0" err="1">
                <a:cs typeface="Calibri Light"/>
              </a:rPr>
              <a:t>Staweckiego</a:t>
            </a:r>
            <a:r>
              <a:rPr lang="pl-PL" sz="3800" dirty="0">
                <a:cs typeface="Calibri Light"/>
              </a:rPr>
              <a:t>?</a:t>
            </a:r>
            <a:endParaRPr lang="pl-PL" sz="3800" dirty="0"/>
          </a:p>
        </p:txBody>
      </p:sp>
      <p:sp>
        <p:nvSpPr>
          <p:cNvPr id="10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=""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0939FD-49CB-4CF0-A966-71B0B3AAF4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5738" y="2730025"/>
            <a:ext cx="5207992" cy="4070760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r>
              <a:rPr lang="pl-PL" sz="2000" dirty="0">
                <a:ea typeface="+mn-lt"/>
                <a:cs typeface="+mn-lt"/>
              </a:rPr>
              <a:t>Niestety czasy stawały się coraz bardziej niespokojne. We wrześniu 1939 roku wybuchła wojna, a po wejściu na tereny Wołynia wojsk radzieckich w tym samym roku rozpoczęła się nagonka na Polaków.</a:t>
            </a:r>
          </a:p>
          <a:p>
            <a:r>
              <a:rPr lang="pl-PL" sz="2000" dirty="0">
                <a:ea typeface="+mn-lt"/>
                <a:cs typeface="+mn-lt"/>
              </a:rPr>
              <a:t> Opowiadano o partyzantach UPA, którzy coraz częściej napadali wioski i mordowali Polaków. </a:t>
            </a:r>
          </a:p>
          <a:p>
            <a:r>
              <a:rPr lang="pl-PL" sz="2000" dirty="0">
                <a:ea typeface="+mn-lt"/>
                <a:cs typeface="+mn-lt"/>
              </a:rPr>
              <a:t>Wyżsi urzędnicy państwowi polskiego pochodzenia wraz z rodzinami byli wywożeni na Sybir. Wiele bogatszych polskich rodzin zaliczonych do tzw. „kułaków” miało przygotowane suchary na ewentualny wyjazd i każdej nocy z niepokojem kładło się spać, gdyż tego rodzaju wysiedlenia odbywały się właśnie nocą. </a:t>
            </a:r>
          </a:p>
          <a:p>
            <a:r>
              <a:rPr lang="pl-PL" sz="2000" dirty="0">
                <a:ea typeface="+mn-lt"/>
                <a:cs typeface="+mn-lt"/>
              </a:rPr>
              <a:t>Wojska polskie zostały rozbrojone przez żołnierzy Związku Radzieckiego.</a:t>
            </a:r>
            <a:r>
              <a:rPr lang="pl-PL" sz="1200" dirty="0">
                <a:ea typeface="+mn-lt"/>
                <a:cs typeface="+mn-lt"/>
              </a:rPr>
              <a:t> </a:t>
            </a:r>
          </a:p>
          <a:p>
            <a:endParaRPr lang="pl-PL" sz="1200" dirty="0">
              <a:solidFill>
                <a:srgbClr val="000000"/>
              </a:solidFill>
              <a:cs typeface="Calibri"/>
            </a:endParaRPr>
          </a:p>
          <a:p>
            <a:r>
              <a:rPr lang="pl-PL" sz="1300" dirty="0">
                <a:solidFill>
                  <a:srgbClr val="595959"/>
                </a:solidFill>
                <a:cs typeface="Calibri"/>
              </a:rPr>
              <a:t>Fotografia 12. Przesiedlenia </a:t>
            </a:r>
            <a:r>
              <a:rPr lang="pl-PL" sz="1300" dirty="0">
                <a:ea typeface="+mn-lt"/>
                <a:cs typeface="+mn-lt"/>
              </a:rPr>
              <a:t>Polaków z Kresów</a:t>
            </a:r>
            <a:endParaRPr lang="pl-PL" sz="1300" dirty="0">
              <a:solidFill>
                <a:srgbClr val="595959"/>
              </a:solidFill>
              <a:cs typeface="Calibri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B138C945-FD00-4322-95B2-473829AC29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61" r="31495" b="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9499636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31BF440-39FA-4087-84CC-2EEC0BBDAF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FE34B246-09F8-477B-8144-CECF98E9B2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699" r="-2" b="9825"/>
          <a:stretch/>
        </p:blipFill>
        <p:spPr>
          <a:xfrm>
            <a:off x="4883025" y="10"/>
            <a:ext cx="7308975" cy="336498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6958E784-35AA-4A28-ACD5-2EA41547D6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817" r="-2" b="10334"/>
          <a:stretch/>
        </p:blipFill>
        <p:spPr>
          <a:xfrm>
            <a:off x="4883025" y="3493008"/>
            <a:ext cx="7308975" cy="336499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</p:spPr>
      </p:pic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F04E4CBA-303B-48BD-8451-C2701CB0EE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4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4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4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4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F6CA58B3-AFCC-4A40-9882-50D508087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7332" cy="6858000"/>
          </a:xfrm>
          <a:custGeom>
            <a:avLst/>
            <a:gdLst>
              <a:gd name="connsiteX0" fmla="*/ 0 w 6087332"/>
              <a:gd name="connsiteY0" fmla="*/ 0 h 6858000"/>
              <a:gd name="connsiteX1" fmla="*/ 4874355 w 6087332"/>
              <a:gd name="connsiteY1" fmla="*/ 0 h 6858000"/>
              <a:gd name="connsiteX2" fmla="*/ 4937337 w 6087332"/>
              <a:gd name="connsiteY2" fmla="*/ 69271 h 6858000"/>
              <a:gd name="connsiteX3" fmla="*/ 6087332 w 6087332"/>
              <a:gd name="connsiteY3" fmla="*/ 3429000 h 6858000"/>
              <a:gd name="connsiteX4" fmla="*/ 4937337 w 6087332"/>
              <a:gd name="connsiteY4" fmla="*/ 6788730 h 6858000"/>
              <a:gd name="connsiteX5" fmla="*/ 4874355 w 6087332"/>
              <a:gd name="connsiteY5" fmla="*/ 6858000 h 6858000"/>
              <a:gd name="connsiteX6" fmla="*/ 0 w 608733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7332" h="6858000">
                <a:moveTo>
                  <a:pt x="0" y="0"/>
                </a:moveTo>
                <a:lnTo>
                  <a:pt x="4874355" y="0"/>
                </a:lnTo>
                <a:lnTo>
                  <a:pt x="4937337" y="69271"/>
                </a:lnTo>
                <a:cubicBezTo>
                  <a:pt x="5647863" y="929100"/>
                  <a:pt x="6087332" y="2116944"/>
                  <a:pt x="6087332" y="3429000"/>
                </a:cubicBezTo>
                <a:cubicBezTo>
                  <a:pt x="6087332" y="4741056"/>
                  <a:pt x="5647863" y="5928900"/>
                  <a:pt x="4937337" y="6788730"/>
                </a:cubicBezTo>
                <a:lnTo>
                  <a:pt x="4874355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056A73-F455-4DE9-ABE5-D975767FB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463" y="168974"/>
            <a:ext cx="5285238" cy="1934146"/>
          </a:xfrm>
        </p:spPr>
        <p:txBody>
          <a:bodyPr>
            <a:normAutofit fontScale="90000"/>
          </a:bodyPr>
          <a:lstStyle/>
          <a:p>
            <a:r>
              <a:rPr lang="pl-PL" sz="3400" dirty="0">
                <a:cs typeface="Calibri Light"/>
              </a:rPr>
              <a:t>Nastały niebezpieczne czasy... </a:t>
            </a:r>
            <a:br>
              <a:rPr lang="pl-PL" sz="3400" dirty="0">
                <a:cs typeface="Calibri Light"/>
              </a:rPr>
            </a:br>
            <a:r>
              <a:rPr lang="pl-PL" sz="3400" dirty="0">
                <a:cs typeface="Calibri Light"/>
              </a:rPr>
              <a:t>A jak żyło się zwykłym Polakom zamieszkującym małe osady?</a:t>
            </a:r>
            <a:endParaRPr lang="pl-PL" sz="34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5C56826-D4E5-42ED-8529-079651CB30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5214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82095FCE-EF05-4443-B97A-85DEE3A5CA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A00AE6B-AA30-4CF8-BA6F-339B780AD7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A33552-18D2-4912-964B-C314DD989A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057" y="2191143"/>
            <a:ext cx="5499550" cy="4485881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pl-PL" sz="1600" dirty="0">
                <a:ea typeface="+mn-lt"/>
                <a:cs typeface="+mn-lt"/>
              </a:rPr>
              <a:t>Rabunki z bronią w ręku i mordowania pojedynczych rodzin polskich przez bandy UPA rozpoczęły się późną jesienią 1942 roku. </a:t>
            </a:r>
            <a:endParaRPr lang="pl-PL" sz="1600" dirty="0">
              <a:cs typeface="Calibri"/>
            </a:endParaRPr>
          </a:p>
          <a:p>
            <a:r>
              <a:rPr lang="pl-PL" sz="1600" dirty="0">
                <a:ea typeface="+mn-lt"/>
                <a:cs typeface="+mn-lt"/>
              </a:rPr>
              <a:t>Odpowiedzią na tę sytuację stało się tworzenie oddziałów polskiej samoobrony, inicjowane przez lokalnych przywódców społeczności polskiej.</a:t>
            </a:r>
          </a:p>
          <a:p>
            <a:r>
              <a:rPr lang="pl-PL" sz="1600" dirty="0">
                <a:ea typeface="+mn-lt"/>
                <a:cs typeface="+mn-lt"/>
              </a:rPr>
              <a:t>Lokalna ludność wspierała oddziały samoobrony dostarczając im żywność. Podobnie czyniła również nasza rodzina. Przynajmniej dwa razy w tygodniu pod osłoną nocy przemykaliśmy do lasu, gdzie stacjonował oddział samoobrony, by zanieść  im żywność. </a:t>
            </a:r>
            <a:endParaRPr lang="pl-PL" sz="1600" dirty="0">
              <a:cs typeface="Calibri"/>
            </a:endParaRPr>
          </a:p>
          <a:p>
            <a:r>
              <a:rPr lang="pl-PL" sz="1600" dirty="0">
                <a:ea typeface="+mn-lt"/>
                <a:cs typeface="+mn-lt"/>
              </a:rPr>
              <a:t>Wraz z nasilaniem się pogromów ludności polskiej przez bandy UPA mieszkańcy Klina </a:t>
            </a:r>
            <a:r>
              <a:rPr lang="pl-PL" sz="1600" dirty="0" err="1">
                <a:ea typeface="+mn-lt"/>
                <a:cs typeface="+mn-lt"/>
              </a:rPr>
              <a:t>Staweckiego</a:t>
            </a:r>
            <a:r>
              <a:rPr lang="pl-PL" sz="1600" dirty="0">
                <a:ea typeface="+mn-lt"/>
                <a:cs typeface="+mn-lt"/>
              </a:rPr>
              <a:t> i innych sąsiadujących wiosek coraz częściej wieczorami opuszczali swoje domostwa. Z obawy przed atakiem, kryliśmy się w zbożach  i pobliskich lasach, by tam bezpiecznie spędzić noc. </a:t>
            </a:r>
          </a:p>
          <a:p>
            <a:endParaRPr lang="pl-PL" sz="800" dirty="0">
              <a:ea typeface="+mn-lt"/>
              <a:cs typeface="+mn-lt"/>
            </a:endParaRPr>
          </a:p>
          <a:p>
            <a:pPr>
              <a:spcBef>
                <a:spcPts val="0"/>
              </a:spcBef>
            </a:pPr>
            <a:r>
              <a:rPr lang="pl-PL" sz="1400" dirty="0">
                <a:ea typeface="+mn-lt"/>
                <a:cs typeface="+mn-lt"/>
              </a:rPr>
              <a:t>Fotografia 13. Oddział samoobrony na Wołyniu; </a:t>
            </a:r>
          </a:p>
          <a:p>
            <a:pPr>
              <a:spcBef>
                <a:spcPts val="0"/>
              </a:spcBef>
            </a:pPr>
            <a:r>
              <a:rPr lang="pl-PL" sz="1400" dirty="0">
                <a:ea typeface="+mn-lt"/>
                <a:cs typeface="+mn-lt"/>
              </a:rPr>
              <a:t>Fotografia 14. Uchodźcy w bazie samoobrony.</a:t>
            </a:r>
            <a:r>
              <a:rPr lang="pl-PL" sz="1600" dirty="0">
                <a:ea typeface="+mn-lt"/>
                <a:cs typeface="+mn-lt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9560937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8">
            <a:extLst>
              <a:ext uri="{FF2B5EF4-FFF2-40B4-BE49-F238E27FC236}">
                <a16:creationId xmlns:a16="http://schemas.microsoft.com/office/drawing/2014/main" id="{305265DC-CF6B-4AE8-B3F3-2A7A16374D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1F9C65D-EA80-4631-AA4E-1D4378A3A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5" y="3862678"/>
            <a:ext cx="3188493" cy="2538915"/>
          </a:xfrm>
        </p:spPr>
        <p:txBody>
          <a:bodyPr anchor="t">
            <a:normAutofit fontScale="90000"/>
          </a:bodyPr>
          <a:lstStyle/>
          <a:p>
            <a:r>
              <a:rPr lang="pl-PL" sz="2800" dirty="0">
                <a:solidFill>
                  <a:schemeClr val="bg1"/>
                </a:solidFill>
                <a:cs typeface="Calibri Light"/>
              </a:rPr>
              <a:t>Dużo obecnie mówi się o rzeziach, które wtedy miały miejsce na Wołyniu. </a:t>
            </a:r>
            <a:br>
              <a:rPr lang="pl-PL" sz="2800" dirty="0">
                <a:cs typeface="Calibri Light"/>
              </a:rPr>
            </a:br>
            <a:r>
              <a:rPr lang="pl-PL" sz="2800" dirty="0">
                <a:solidFill>
                  <a:schemeClr val="bg1"/>
                </a:solidFill>
                <a:cs typeface="Calibri Light"/>
              </a:rPr>
              <a:t>Czy coś pamiętasz z tego straszliwego czasu?</a:t>
            </a:r>
            <a:endParaRPr lang="pl-PL" sz="2800" dirty="0">
              <a:solidFill>
                <a:schemeClr val="bg1"/>
              </a:solidFill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0F1A2ED6-A184-4439-A8C9-142FF97960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838" b="22446"/>
          <a:stretch/>
        </p:blipFill>
        <p:spPr>
          <a:xfrm>
            <a:off x="20" y="2"/>
            <a:ext cx="12191980" cy="3418853"/>
          </a:xfrm>
          <a:custGeom>
            <a:avLst/>
            <a:gdLst/>
            <a:ahLst/>
            <a:cxnLst/>
            <a:rect l="l" t="t" r="r" b="b"/>
            <a:pathLst>
              <a:path w="12192000" h="3418853">
                <a:moveTo>
                  <a:pt x="0" y="0"/>
                </a:moveTo>
                <a:lnTo>
                  <a:pt x="12192000" y="0"/>
                </a:lnTo>
                <a:lnTo>
                  <a:pt x="12192000" y="227978"/>
                </a:lnTo>
                <a:lnTo>
                  <a:pt x="12192000" y="2065168"/>
                </a:lnTo>
                <a:lnTo>
                  <a:pt x="12192000" y="3342653"/>
                </a:lnTo>
                <a:lnTo>
                  <a:pt x="9439275" y="3418853"/>
                </a:lnTo>
                <a:lnTo>
                  <a:pt x="5572127" y="3171203"/>
                </a:lnTo>
                <a:lnTo>
                  <a:pt x="0" y="3342653"/>
                </a:lnTo>
                <a:lnTo>
                  <a:pt x="0" y="2065168"/>
                </a:lnTo>
                <a:lnTo>
                  <a:pt x="0" y="227978"/>
                </a:lnTo>
                <a:close/>
              </a:path>
            </a:pathLst>
          </a:custGeom>
        </p:spPr>
      </p:pic>
      <p:grpSp>
        <p:nvGrpSpPr>
          <p:cNvPr id="19" name="Group 10">
            <a:extLst>
              <a:ext uri="{FF2B5EF4-FFF2-40B4-BE49-F238E27FC236}">
                <a16:creationId xmlns:a16="http://schemas.microsoft.com/office/drawing/2014/main" id="{37EA779C-87BF-454F-919D-A3DA98FD8A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959818"/>
            <a:ext cx="12192000" cy="757168"/>
            <a:chOff x="0" y="2959818"/>
            <a:chExt cx="12192000" cy="757168"/>
          </a:xfrm>
        </p:grpSpPr>
        <p:sp>
          <p:nvSpPr>
            <p:cNvPr id="20" name="Freeform: Shape 11">
              <a:extLst>
                <a:ext uri="{FF2B5EF4-FFF2-40B4-BE49-F238E27FC236}">
                  <a16:creationId xmlns:a16="http://schemas.microsoft.com/office/drawing/2014/main" id="{D8C2E702-9A3E-420B-81FC-693685CAF6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524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Freeform: Shape 12">
              <a:extLst>
                <a:ext uri="{FF2B5EF4-FFF2-40B4-BE49-F238E27FC236}">
                  <a16:creationId xmlns:a16="http://schemas.microsoft.com/office/drawing/2014/main" id="{6AA40418-2F7D-4A2A-84C0-1A72B0307C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blipFill>
              <a:blip r:embed="rId3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D20D91-5D48-4C35-8F67-19C6D2AF47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23423" y="3637500"/>
            <a:ext cx="8966988" cy="3089503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pl-PL" sz="1800" dirty="0">
                <a:solidFill>
                  <a:schemeClr val="bg1">
                    <a:alpha val="80000"/>
                  </a:schemeClr>
                </a:solidFill>
                <a:ea typeface="+mn-lt"/>
                <a:cs typeface="+mn-lt"/>
              </a:rPr>
              <a:t>Pamiętam bardzo wyraźnie. Wciąż mam przed oczami obrazy jaskrawych łun na niebie, które zwiastowały pożary kolejnych wiosek.</a:t>
            </a:r>
            <a:endParaRPr lang="pl-PL" sz="1800" dirty="0">
              <a:solidFill>
                <a:schemeClr val="bg1">
                  <a:alpha val="80000"/>
                </a:schemeClr>
              </a:solidFill>
              <a:cs typeface="Calibri"/>
            </a:endParaRPr>
          </a:p>
          <a:p>
            <a:r>
              <a:rPr lang="pl-PL" sz="1800" dirty="0">
                <a:solidFill>
                  <a:schemeClr val="bg1">
                    <a:alpha val="80000"/>
                  </a:schemeClr>
                </a:solidFill>
                <a:ea typeface="+mn-lt"/>
                <a:cs typeface="+mn-lt"/>
              </a:rPr>
              <a:t>Przerażające wydarzenie miało miejsce w nocy z 22 na 23 kwietnia 1943 roku. To był Wielki Piątek. Zbliżały się Święta Wielkanocne i nikt nie spodziewał się czegoś tak strasznego. </a:t>
            </a:r>
            <a:endParaRPr lang="pl-PL" sz="1800" dirty="0">
              <a:solidFill>
                <a:schemeClr val="bg1">
                  <a:alpha val="80000"/>
                </a:schemeClr>
              </a:solidFill>
              <a:cs typeface="Calibri"/>
            </a:endParaRPr>
          </a:p>
          <a:p>
            <a:r>
              <a:rPr lang="pl-PL" sz="1800" dirty="0">
                <a:solidFill>
                  <a:schemeClr val="bg1">
                    <a:alpha val="80000"/>
                  </a:schemeClr>
                </a:solidFill>
                <a:ea typeface="+mn-lt"/>
                <a:cs typeface="+mn-lt"/>
              </a:rPr>
              <a:t>Żołnierze UPA, którymi dowodził podobno Iwan </a:t>
            </a:r>
            <a:r>
              <a:rPr lang="pl-PL" sz="1800" dirty="0" err="1">
                <a:solidFill>
                  <a:schemeClr val="bg1">
                    <a:alpha val="80000"/>
                  </a:schemeClr>
                </a:solidFill>
                <a:ea typeface="+mn-lt"/>
                <a:cs typeface="+mn-lt"/>
              </a:rPr>
              <a:t>Łytwyńczuk</a:t>
            </a:r>
            <a:r>
              <a:rPr lang="pl-PL" sz="1800" dirty="0">
                <a:solidFill>
                  <a:schemeClr val="bg1">
                    <a:alpha val="80000"/>
                  </a:schemeClr>
                </a:solidFill>
                <a:ea typeface="+mn-lt"/>
                <a:cs typeface="+mn-lt"/>
              </a:rPr>
              <a:t> "</a:t>
            </a:r>
            <a:r>
              <a:rPr lang="pl-PL" sz="1800" dirty="0" err="1">
                <a:solidFill>
                  <a:schemeClr val="bg1">
                    <a:alpha val="80000"/>
                  </a:schemeClr>
                </a:solidFill>
                <a:ea typeface="+mn-lt"/>
                <a:cs typeface="+mn-lt"/>
              </a:rPr>
              <a:t>Dubowyj</a:t>
            </a:r>
            <a:r>
              <a:rPr lang="pl-PL" sz="1800" dirty="0">
                <a:solidFill>
                  <a:schemeClr val="bg1">
                    <a:alpha val="80000"/>
                  </a:schemeClr>
                </a:solidFill>
                <a:ea typeface="+mn-lt"/>
                <a:cs typeface="+mn-lt"/>
              </a:rPr>
              <a:t>", wraz z Ukraińcami z sąsiednich wsi wtargnęli do Janowej Doliny, miejscowości niemal sąsiadującej z Klinem </a:t>
            </a:r>
            <a:r>
              <a:rPr lang="pl-PL" sz="1800" dirty="0" err="1">
                <a:solidFill>
                  <a:schemeClr val="bg1">
                    <a:alpha val="80000"/>
                  </a:schemeClr>
                </a:solidFill>
                <a:ea typeface="+mn-lt"/>
                <a:cs typeface="+mn-lt"/>
              </a:rPr>
              <a:t>Staweckim</a:t>
            </a:r>
            <a:r>
              <a:rPr lang="pl-PL" sz="1800" dirty="0">
                <a:solidFill>
                  <a:schemeClr val="bg1">
                    <a:alpha val="80000"/>
                  </a:schemeClr>
                </a:solidFill>
                <a:ea typeface="+mn-lt"/>
                <a:cs typeface="+mn-lt"/>
              </a:rPr>
              <a:t>, i rozpoczęli podpalanie domów. </a:t>
            </a:r>
          </a:p>
          <a:p>
            <a:r>
              <a:rPr lang="pl-PL" sz="1800" dirty="0">
                <a:solidFill>
                  <a:schemeClr val="bg1">
                    <a:alpha val="80000"/>
                  </a:schemeClr>
                </a:solidFill>
                <a:ea typeface="+mn-lt"/>
                <a:cs typeface="+mn-lt"/>
              </a:rPr>
              <a:t>Opowiadano, że ludzie ginęli w płomieniach bądź byli zabijani, gdy próbowali uciec z płonących zabudowań.</a:t>
            </a:r>
            <a:endParaRPr lang="pl-PL" sz="1000" dirty="0">
              <a:solidFill>
                <a:schemeClr val="bg1">
                  <a:alpha val="80000"/>
                </a:schemeClr>
              </a:solidFill>
              <a:ea typeface="+mn-lt"/>
              <a:cs typeface="+mn-lt"/>
            </a:endParaRPr>
          </a:p>
          <a:p>
            <a:r>
              <a:rPr lang="pl-PL" sz="1200" dirty="0">
                <a:solidFill>
                  <a:schemeClr val="bg1"/>
                </a:solidFill>
              </a:rPr>
              <a:t>Fotografia 15.  Dzień 22 kwietnia 1943 r. Zbrodnia UPA w Janowej Dolinie</a:t>
            </a:r>
            <a:endParaRPr lang="pl-PL" sz="1200" dirty="0">
              <a:solidFill>
                <a:schemeClr val="bg1"/>
              </a:solidFill>
              <a:cs typeface="Calibri"/>
            </a:endParaRPr>
          </a:p>
          <a:p>
            <a:endParaRPr lang="en-US" sz="1000" dirty="0">
              <a:solidFill>
                <a:schemeClr val="bg1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043773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8545502E-C505-4352-A86A-4299388261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793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9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C03FE9-BA0C-4939-B903-0A9675BD17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48" y="1913950"/>
            <a:ext cx="4204137" cy="1342754"/>
          </a:xfrm>
        </p:spPr>
        <p:txBody>
          <a:bodyPr>
            <a:normAutofit/>
          </a:bodyPr>
          <a:lstStyle/>
          <a:p>
            <a:pPr algn="ctr"/>
            <a:r>
              <a:rPr lang="pl-PL" sz="3600" dirty="0">
                <a:cs typeface="Calibri Light"/>
              </a:rPr>
              <a:t>Ale wasza wioska była bezpieczna, prawda?</a:t>
            </a:r>
            <a:endParaRPr lang="pl-PL" sz="3600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48129E-236E-42B4-8728-6A85B68A83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1204" y="3514987"/>
            <a:ext cx="5426457" cy="3343954"/>
          </a:xfrm>
        </p:spPr>
        <p:txBody>
          <a:bodyPr vert="horz" lIns="91440" tIns="45720" rIns="91440" bIns="45720" rtlCol="0" anchor="ctr">
            <a:normAutofit lnSpcReduction="10000"/>
          </a:bodyPr>
          <a:lstStyle/>
          <a:p>
            <a:r>
              <a:rPr lang="pl-PL" sz="1800" dirty="0">
                <a:ea typeface="+mn-lt"/>
                <a:cs typeface="+mn-lt"/>
              </a:rPr>
              <a:t>Niestety okazało się, że nie. </a:t>
            </a:r>
            <a:endParaRPr lang="pl-PL" dirty="0">
              <a:cs typeface="Calibri"/>
            </a:endParaRPr>
          </a:p>
          <a:p>
            <a:r>
              <a:rPr lang="pl-PL" sz="1800" dirty="0">
                <a:ea typeface="+mn-lt"/>
                <a:cs typeface="+mn-lt"/>
              </a:rPr>
              <a:t>Następnego dnia przed południem do naszego domostwa, pod pretekstem zakupu kilkunastu kurcząt, przyszła zaprzyjaźniona Ukrainka Wiera. Wiera mieszkała w </a:t>
            </a:r>
            <a:r>
              <a:rPr lang="pl-PL" sz="1800" dirty="0" err="1">
                <a:ea typeface="+mn-lt"/>
                <a:cs typeface="+mn-lt"/>
              </a:rPr>
              <a:t>Peretokach</a:t>
            </a:r>
            <a:r>
              <a:rPr lang="pl-PL" sz="1800" dirty="0">
                <a:ea typeface="+mn-lt"/>
                <a:cs typeface="+mn-lt"/>
              </a:rPr>
              <a:t>. Dziewczyna powiedziała nam w </a:t>
            </a:r>
            <a:r>
              <a:rPr lang="pl-PL" sz="1800" dirty="0" err="1">
                <a:ea typeface="+mn-lt"/>
                <a:cs typeface="+mn-lt"/>
              </a:rPr>
              <a:t>tajenicy,że</a:t>
            </a:r>
            <a:r>
              <a:rPr lang="pl-PL" sz="1800" dirty="0">
                <a:ea typeface="+mn-lt"/>
                <a:cs typeface="+mn-lt"/>
              </a:rPr>
              <a:t> podobno jedną z kolejnych zaatakowanych wiosek będzie Klin </a:t>
            </a:r>
            <a:r>
              <a:rPr lang="pl-PL" sz="1800" dirty="0" err="1">
                <a:ea typeface="+mn-lt"/>
                <a:cs typeface="+mn-lt"/>
              </a:rPr>
              <a:t>Stawecki</a:t>
            </a:r>
            <a:r>
              <a:rPr lang="pl-PL" sz="1800" dirty="0">
                <a:ea typeface="+mn-lt"/>
                <a:cs typeface="+mn-lt"/>
              </a:rPr>
              <a:t>. </a:t>
            </a:r>
            <a:endParaRPr lang="pl-PL" dirty="0">
              <a:cs typeface="Calibri"/>
            </a:endParaRPr>
          </a:p>
          <a:p>
            <a:r>
              <a:rPr lang="pl-PL" sz="1800" dirty="0">
                <a:ea typeface="+mn-lt"/>
                <a:cs typeface="+mn-lt"/>
              </a:rPr>
              <a:t>Jeszcze tego samego dnia w pośpiechu spakowaliśmy najpotrzebniejsze rzeczy i wspólnie z kilkoma zaprzyjaźnionymi rodzinami opuściliśmy nasze domostwa. </a:t>
            </a:r>
          </a:p>
          <a:p>
            <a:r>
              <a:rPr lang="pl-PL" sz="1400" dirty="0">
                <a:ea typeface="+mn-lt"/>
                <a:cs typeface="+mn-lt"/>
              </a:rPr>
              <a:t>Fotografia 16. Mieszkańcy Wołynia przed 1939 rokiem</a:t>
            </a:r>
            <a:endParaRPr lang="pl-PL" sz="1400" dirty="0">
              <a:cs typeface="Calibri"/>
            </a:endParaRPr>
          </a:p>
          <a:p>
            <a:endParaRPr lang="en-US" sz="18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388855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231BF440-39FA-4087-84CC-2EEC0BBDAF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E7F82433-827E-4A54-B5DD-2D8181C7D4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456" r="-2" b="6880"/>
          <a:stretch/>
        </p:blipFill>
        <p:spPr>
          <a:xfrm>
            <a:off x="4883025" y="10"/>
            <a:ext cx="7308975" cy="336498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</p:spPr>
      </p:pic>
      <p:pic>
        <p:nvPicPr>
          <p:cNvPr id="5" name="Picture 4" descr="Pola pszenicy">
            <a:extLst>
              <a:ext uri="{FF2B5EF4-FFF2-40B4-BE49-F238E27FC236}">
                <a16:creationId xmlns:a16="http://schemas.microsoft.com/office/drawing/2014/main" id="{12BD8518-26A7-4948-9BE9-A89E10ABE9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673" r="-2" b="2478"/>
          <a:stretch/>
        </p:blipFill>
        <p:spPr>
          <a:xfrm>
            <a:off x="4883025" y="3493008"/>
            <a:ext cx="7308975" cy="336499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</p:spPr>
      </p:pic>
      <p:sp useBgFill="1">
        <p:nvSpPr>
          <p:cNvPr id="16" name="Freeform: Shape 15">
            <a:extLst>
              <a:ext uri="{FF2B5EF4-FFF2-40B4-BE49-F238E27FC236}">
                <a16:creationId xmlns:a16="http://schemas.microsoft.com/office/drawing/2014/main" id="{F04E4CBA-303B-48BD-8451-C2701CB0EE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4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4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4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4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8" name="Freeform: Shape 17">
            <a:extLst>
              <a:ext uri="{FF2B5EF4-FFF2-40B4-BE49-F238E27FC236}">
                <a16:creationId xmlns:a16="http://schemas.microsoft.com/office/drawing/2014/main" id="{F6CA58B3-AFCC-4A40-9882-50D508087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7332" cy="6858000"/>
          </a:xfrm>
          <a:custGeom>
            <a:avLst/>
            <a:gdLst>
              <a:gd name="connsiteX0" fmla="*/ 0 w 6087332"/>
              <a:gd name="connsiteY0" fmla="*/ 0 h 6858000"/>
              <a:gd name="connsiteX1" fmla="*/ 4874355 w 6087332"/>
              <a:gd name="connsiteY1" fmla="*/ 0 h 6858000"/>
              <a:gd name="connsiteX2" fmla="*/ 4937337 w 6087332"/>
              <a:gd name="connsiteY2" fmla="*/ 69271 h 6858000"/>
              <a:gd name="connsiteX3" fmla="*/ 6087332 w 6087332"/>
              <a:gd name="connsiteY3" fmla="*/ 3429000 h 6858000"/>
              <a:gd name="connsiteX4" fmla="*/ 4937337 w 6087332"/>
              <a:gd name="connsiteY4" fmla="*/ 6788730 h 6858000"/>
              <a:gd name="connsiteX5" fmla="*/ 4874355 w 6087332"/>
              <a:gd name="connsiteY5" fmla="*/ 6858000 h 6858000"/>
              <a:gd name="connsiteX6" fmla="*/ 0 w 608733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7332" h="6858000">
                <a:moveTo>
                  <a:pt x="0" y="0"/>
                </a:moveTo>
                <a:lnTo>
                  <a:pt x="4874355" y="0"/>
                </a:lnTo>
                <a:lnTo>
                  <a:pt x="4937337" y="69271"/>
                </a:lnTo>
                <a:cubicBezTo>
                  <a:pt x="5647863" y="929100"/>
                  <a:pt x="6087332" y="2116944"/>
                  <a:pt x="6087332" y="3429000"/>
                </a:cubicBezTo>
                <a:cubicBezTo>
                  <a:pt x="6087332" y="4741056"/>
                  <a:pt x="5647863" y="5928900"/>
                  <a:pt x="4937337" y="6788730"/>
                </a:cubicBezTo>
                <a:lnTo>
                  <a:pt x="4874355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FB78B3-4AEE-45C5-A17D-699C09A324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744" y="168974"/>
            <a:ext cx="5225707" cy="1934146"/>
          </a:xfrm>
        </p:spPr>
        <p:txBody>
          <a:bodyPr>
            <a:normAutofit fontScale="90000"/>
          </a:bodyPr>
          <a:lstStyle/>
          <a:p>
            <a:r>
              <a:rPr lang="en-US" sz="3400" dirty="0">
                <a:ea typeface="+mj-lt"/>
                <a:cs typeface="+mj-lt"/>
              </a:rPr>
              <a:t>To </a:t>
            </a:r>
            <a:r>
              <a:rPr lang="en-US" sz="3400" dirty="0" err="1">
                <a:ea typeface="+mj-lt"/>
                <a:cs typeface="+mj-lt"/>
              </a:rPr>
              <a:t>musiało</a:t>
            </a:r>
            <a:r>
              <a:rPr lang="en-US" sz="3400" dirty="0">
                <a:ea typeface="+mj-lt"/>
                <a:cs typeface="+mj-lt"/>
              </a:rPr>
              <a:t> </a:t>
            </a:r>
            <a:r>
              <a:rPr lang="en-US" sz="3400" dirty="0" err="1">
                <a:ea typeface="+mj-lt"/>
                <a:cs typeface="+mj-lt"/>
              </a:rPr>
              <a:t>być</a:t>
            </a:r>
            <a:r>
              <a:rPr lang="en-US" sz="3400" dirty="0">
                <a:ea typeface="+mj-lt"/>
                <a:cs typeface="+mj-lt"/>
              </a:rPr>
              <a:t> </a:t>
            </a:r>
            <a:r>
              <a:rPr lang="pl-PL" sz="3400" dirty="0">
                <a:ea typeface="+mj-lt"/>
                <a:cs typeface="+mj-lt"/>
              </a:rPr>
              <a:t>straszne,  zostawić swój rodzinny dom i w pośpiechu uciekać w nieznane. Co było dalej? </a:t>
            </a:r>
            <a:endParaRPr lang="pl-PL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5C56826-D4E5-42ED-8529-079651CB30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5214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82095FCE-EF05-4443-B97A-85DEE3A5CA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A00AE6B-AA30-4CF8-BA6F-339B780AD7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0F74D5-841C-47F0-B915-9D1151863B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3744" y="2298299"/>
            <a:ext cx="5332864" cy="437872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 sz="1800" dirty="0">
                <a:ea typeface="+mn-lt"/>
                <a:cs typeface="+mn-lt"/>
              </a:rPr>
              <a:t>Wróciliśmy do Polski, do rodzinnej wsi pod Lublinem, a po wojnie osiedliliśmy się w miejscowości </a:t>
            </a:r>
            <a:r>
              <a:rPr lang="pl-PL" sz="1800" dirty="0" err="1">
                <a:ea typeface="+mn-lt"/>
                <a:cs typeface="+mn-lt"/>
              </a:rPr>
              <a:t>Brudnowo</a:t>
            </a:r>
            <a:r>
              <a:rPr lang="pl-PL" sz="1800" dirty="0">
                <a:ea typeface="+mn-lt"/>
                <a:cs typeface="+mn-lt"/>
              </a:rPr>
              <a:t>. </a:t>
            </a:r>
          </a:p>
          <a:p>
            <a:r>
              <a:rPr lang="pl-PL" sz="1800" dirty="0">
                <a:ea typeface="+mn-lt"/>
                <a:cs typeface="+mn-lt"/>
              </a:rPr>
              <a:t>W ramach rekompensaty za pozostawione na Wołyniu mienie oddano nam gospodarstwo, z którego wysiedlono rodzinę niemiecką. </a:t>
            </a:r>
          </a:p>
          <a:p>
            <a:r>
              <a:rPr lang="pl-PL" sz="1800" dirty="0">
                <a:ea typeface="+mn-lt"/>
                <a:cs typeface="+mn-lt"/>
              </a:rPr>
              <a:t>Moja mama mieszkając w poniemieckiej lepiance, do końca życia tęskniła za swoim nowo wybudowanym, murowanym domem w </a:t>
            </a:r>
            <a:r>
              <a:rPr lang="pl-PL" sz="1800" dirty="0" err="1">
                <a:ea typeface="+mn-lt"/>
                <a:cs typeface="+mn-lt"/>
              </a:rPr>
              <a:t>Kilinie</a:t>
            </a:r>
            <a:r>
              <a:rPr lang="pl-PL" sz="1800" dirty="0">
                <a:ea typeface="+mn-lt"/>
                <a:cs typeface="+mn-lt"/>
              </a:rPr>
              <a:t> </a:t>
            </a:r>
            <a:r>
              <a:rPr lang="pl-PL" sz="1800" dirty="0" err="1">
                <a:ea typeface="+mn-lt"/>
                <a:cs typeface="+mn-lt"/>
              </a:rPr>
              <a:t>Staweckim</a:t>
            </a:r>
            <a:r>
              <a:rPr lang="pl-PL" sz="1800" dirty="0">
                <a:ea typeface="+mn-lt"/>
                <a:cs typeface="+mn-lt"/>
              </a:rPr>
              <a:t>, który w pośpiechu musiała opuścić. </a:t>
            </a:r>
          </a:p>
          <a:p>
            <a:r>
              <a:rPr lang="pl-PL" sz="1800" dirty="0">
                <a:ea typeface="+mn-lt"/>
                <a:cs typeface="+mn-lt"/>
              </a:rPr>
              <a:t>Z obawy przed wysiedlonymi Niemcami, którzy zapowiedzieli nowym właścicielom, że jeszcze tu wrócą i odbiorą swą własność, moi rodzice nigdy nie wybudowali nowego domu. </a:t>
            </a:r>
          </a:p>
          <a:p>
            <a:r>
              <a:rPr lang="pl-PL" sz="1800" dirty="0">
                <a:cs typeface="Calibri"/>
              </a:rPr>
              <a:t>Fotografie 17 i 18. Polska wieś.</a:t>
            </a:r>
          </a:p>
        </p:txBody>
      </p:sp>
    </p:spTree>
    <p:extLst>
      <p:ext uri="{BB962C8B-B14F-4D97-AF65-F5344CB8AC3E}">
        <p14:creationId xmlns:p14="http://schemas.microsoft.com/office/powerpoint/2010/main" val="1248980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5" name="Rectangle 44">
            <a:extLst>
              <a:ext uri="{FF2B5EF4-FFF2-40B4-BE49-F238E27FC236}">
                <a16:creationId xmlns:a16="http://schemas.microsoft.com/office/drawing/2014/main" id="{93062723-6941-4ABE-8146-AC6FA530BA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47" name="Rectangle 46">
            <a:extLst>
              <a:ext uri="{FF2B5EF4-FFF2-40B4-BE49-F238E27FC236}">
                <a16:creationId xmlns:a16="http://schemas.microsoft.com/office/drawing/2014/main" id="{917859B3-4C91-478D-929D-BB6433F908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416" y="4218905"/>
            <a:ext cx="11167447" cy="2089317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80054C-F568-4222-9C62-8B7B689871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40602"/>
            <a:ext cx="3093720" cy="1645920"/>
          </a:xfrm>
        </p:spPr>
        <p:txBody>
          <a:bodyPr>
            <a:normAutofit/>
          </a:bodyPr>
          <a:lstStyle/>
          <a:p>
            <a:r>
              <a:rPr lang="pl-PL" sz="2600" dirty="0">
                <a:cs typeface="Calibri Light"/>
              </a:rPr>
              <a:t>Dziadku, a jak to się stało, że mieszkamy w Krakowie, a nie w Brudnowie?</a:t>
            </a:r>
            <a:endParaRPr lang="pl-PL" sz="2600" dirty="0"/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943E296E-F5B5-4A5E-B840-78D209DA1C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35" r="3" b="3"/>
          <a:stretch/>
        </p:blipFill>
        <p:spPr>
          <a:xfrm>
            <a:off x="20" y="-13"/>
            <a:ext cx="2926060" cy="4005072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902B218E-152A-43AA-87E0-FA4328D74B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921" r="-3" b="-3"/>
          <a:stretch/>
        </p:blipFill>
        <p:spPr>
          <a:xfrm>
            <a:off x="3077487" y="8"/>
            <a:ext cx="2935224" cy="4005067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49C69089-EC09-4C2F-9724-1E1F699DEAE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445" r="21330" b="-2"/>
          <a:stretch/>
        </p:blipFill>
        <p:spPr>
          <a:xfrm>
            <a:off x="6174474" y="13"/>
            <a:ext cx="2935224" cy="4005071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C69BB4BD-12FC-4181-9C4C-DD072B19F3A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383" r="10728" b="2"/>
          <a:stretch/>
        </p:blipFill>
        <p:spPr>
          <a:xfrm>
            <a:off x="9256776" y="-9"/>
            <a:ext cx="2935224" cy="4005072"/>
          </a:xfrm>
          <a:prstGeom prst="rect">
            <a:avLst/>
          </a:prstGeom>
        </p:spPr>
      </p:pic>
      <p:sp>
        <p:nvSpPr>
          <p:cNvPr id="49" name="Rectangle 48">
            <a:extLst>
              <a:ext uri="{FF2B5EF4-FFF2-40B4-BE49-F238E27FC236}">
                <a16:creationId xmlns:a16="http://schemas.microsoft.com/office/drawing/2014/main" id="{6283FBD2-A663-469F-855C-06D86E3C11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08" y="4911519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8A1279FC-7441-4E55-B082-2774E6316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411220" y="5254418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21E740-B984-464F-814A-EF7F837D1B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0266" y="4214384"/>
            <a:ext cx="7508999" cy="2110262"/>
          </a:xfrm>
        </p:spPr>
        <p:txBody>
          <a:bodyPr vert="horz" lIns="91440" tIns="45720" rIns="91440" bIns="45720" rtlCol="0" anchor="ctr">
            <a:normAutofit lnSpcReduction="10000"/>
          </a:bodyPr>
          <a:lstStyle/>
          <a:p>
            <a:r>
              <a:rPr lang="pl-PL" sz="1800" dirty="0">
                <a:ea typeface="+mn-lt"/>
                <a:cs typeface="+mn-lt"/>
              </a:rPr>
              <a:t>Nastały nowe czasy. Po wojnie, już jako pełnoletni mężczyzna, wyjechałem do Krakowa, a dokładniej do Nowej Huty.</a:t>
            </a:r>
          </a:p>
          <a:p>
            <a:r>
              <a:rPr lang="pl-PL" sz="1800" dirty="0">
                <a:ea typeface="+mn-lt"/>
                <a:cs typeface="+mn-lt"/>
              </a:rPr>
              <a:t>Przyjechałem tu razem z moim najlepszym przyjacielem - Marcelem. Tu założyliśmy rodziny. Podjęliśmy również pracę, by budować naszą ojczyznę.</a:t>
            </a:r>
          </a:p>
          <a:p>
            <a:r>
              <a:rPr lang="pl-PL" sz="1500" dirty="0">
                <a:ea typeface="+mn-lt"/>
                <a:cs typeface="+mn-lt"/>
              </a:rPr>
              <a:t>Fotografia 19. Kazimierz i jego przyjaciel; Fotografia 20. Kazimierz wraz ze swoim najstarszym synem na Placu Centralnym (Nowa Huta); Fotografia 21. Budowa Nowej Huty - rok 1953, osiedle Centrum C-1; Fotografia 22. Nowa Huta, 1965.</a:t>
            </a:r>
          </a:p>
        </p:txBody>
      </p:sp>
    </p:spTree>
    <p:extLst>
      <p:ext uri="{BB962C8B-B14F-4D97-AF65-F5344CB8AC3E}">
        <p14:creationId xmlns:p14="http://schemas.microsoft.com/office/powerpoint/2010/main" val="24372915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B5E2835-4E47-45B3-9CFE-732FF7B054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4E0E7D47-3B69-4F2B-A140-872E1290F8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360" r="9584" b="-1"/>
          <a:stretch/>
        </p:blipFill>
        <p:spPr>
          <a:xfrm>
            <a:off x="3242695" y="10"/>
            <a:ext cx="8949307" cy="6857990"/>
          </a:xfrm>
          <a:custGeom>
            <a:avLst/>
            <a:gdLst/>
            <a:ahLst/>
            <a:cxnLst/>
            <a:rect l="l" t="t" r="r" b="b"/>
            <a:pathLst>
              <a:path w="8949307" h="6858000">
                <a:moveTo>
                  <a:pt x="0" y="0"/>
                </a:moveTo>
                <a:lnTo>
                  <a:pt x="8949307" y="0"/>
                </a:lnTo>
                <a:lnTo>
                  <a:pt x="8949307" y="6858000"/>
                </a:lnTo>
                <a:lnTo>
                  <a:pt x="0" y="6858000"/>
                </a:lnTo>
                <a:lnTo>
                  <a:pt x="62983" y="6788730"/>
                </a:lnTo>
                <a:cubicBezTo>
                  <a:pt x="773509" y="5928900"/>
                  <a:pt x="1212979" y="4741056"/>
                  <a:pt x="1212979" y="3429000"/>
                </a:cubicBezTo>
                <a:cubicBezTo>
                  <a:pt x="1212979" y="2116944"/>
                  <a:pt x="773509" y="929100"/>
                  <a:pt x="62983" y="69271"/>
                </a:cubicBezTo>
                <a:close/>
              </a:path>
            </a:pathLst>
          </a:custGeom>
        </p:spPr>
      </p:pic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5B45AD5D-AA52-4F7B-9362-576A39AD9E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455673" cy="6858000"/>
          </a:xfrm>
          <a:custGeom>
            <a:avLst/>
            <a:gdLst>
              <a:gd name="connsiteX0" fmla="*/ 0 w 4455673"/>
              <a:gd name="connsiteY0" fmla="*/ 0 h 6858000"/>
              <a:gd name="connsiteX1" fmla="*/ 3242695 w 4455673"/>
              <a:gd name="connsiteY1" fmla="*/ 0 h 6858000"/>
              <a:gd name="connsiteX2" fmla="*/ 3305678 w 4455673"/>
              <a:gd name="connsiteY2" fmla="*/ 69271 h 6858000"/>
              <a:gd name="connsiteX3" fmla="*/ 4455673 w 4455673"/>
              <a:gd name="connsiteY3" fmla="*/ 3429000 h 6858000"/>
              <a:gd name="connsiteX4" fmla="*/ 3305678 w 4455673"/>
              <a:gd name="connsiteY4" fmla="*/ 6788730 h 6858000"/>
              <a:gd name="connsiteX5" fmla="*/ 3242695 w 4455673"/>
              <a:gd name="connsiteY5" fmla="*/ 6858000 h 6858000"/>
              <a:gd name="connsiteX6" fmla="*/ 0 w 445567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5673" h="6858000">
                <a:moveTo>
                  <a:pt x="0" y="0"/>
                </a:moveTo>
                <a:lnTo>
                  <a:pt x="3242695" y="0"/>
                </a:lnTo>
                <a:lnTo>
                  <a:pt x="3305678" y="69271"/>
                </a:lnTo>
                <a:cubicBezTo>
                  <a:pt x="4016204" y="929100"/>
                  <a:pt x="4455673" y="2116944"/>
                  <a:pt x="4455673" y="3429000"/>
                </a:cubicBezTo>
                <a:cubicBezTo>
                  <a:pt x="4455673" y="4741056"/>
                  <a:pt x="4016204" y="5928900"/>
                  <a:pt x="3305678" y="6788730"/>
                </a:cubicBezTo>
                <a:lnTo>
                  <a:pt x="324269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D5D5D5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5" name="Freeform: Shape 14">
            <a:extLst>
              <a:ext uri="{FF2B5EF4-FFF2-40B4-BE49-F238E27FC236}">
                <a16:creationId xmlns:a16="http://schemas.microsoft.com/office/drawing/2014/main" id="{AEDD7960-4866-4399-BEF6-DD1431AB4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46529" cy="6858000"/>
          </a:xfrm>
          <a:custGeom>
            <a:avLst/>
            <a:gdLst>
              <a:gd name="connsiteX0" fmla="*/ 0 w 4446529"/>
              <a:gd name="connsiteY0" fmla="*/ 0 h 6858000"/>
              <a:gd name="connsiteX1" fmla="*/ 3233551 w 4446529"/>
              <a:gd name="connsiteY1" fmla="*/ 0 h 6858000"/>
              <a:gd name="connsiteX2" fmla="*/ 3296534 w 4446529"/>
              <a:gd name="connsiteY2" fmla="*/ 69271 h 6858000"/>
              <a:gd name="connsiteX3" fmla="*/ 4446529 w 4446529"/>
              <a:gd name="connsiteY3" fmla="*/ 3429000 h 6858000"/>
              <a:gd name="connsiteX4" fmla="*/ 3296534 w 4446529"/>
              <a:gd name="connsiteY4" fmla="*/ 6788730 h 6858000"/>
              <a:gd name="connsiteX5" fmla="*/ 3233551 w 4446529"/>
              <a:gd name="connsiteY5" fmla="*/ 6858000 h 6858000"/>
              <a:gd name="connsiteX6" fmla="*/ 0 w 444652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6529" h="6858000">
                <a:moveTo>
                  <a:pt x="0" y="0"/>
                </a:moveTo>
                <a:lnTo>
                  <a:pt x="3233551" y="0"/>
                </a:lnTo>
                <a:lnTo>
                  <a:pt x="3296534" y="69271"/>
                </a:lnTo>
                <a:cubicBezTo>
                  <a:pt x="4007060" y="929100"/>
                  <a:pt x="4446529" y="2116944"/>
                  <a:pt x="4446529" y="3429000"/>
                </a:cubicBezTo>
                <a:cubicBezTo>
                  <a:pt x="4446529" y="4741056"/>
                  <a:pt x="4007060" y="5928900"/>
                  <a:pt x="3296534" y="6788730"/>
                </a:cubicBezTo>
                <a:lnTo>
                  <a:pt x="3233551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F0D2E2-E44E-466C-8602-C32580B4E7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313" y="1161288"/>
            <a:ext cx="3831049" cy="1125728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pl-PL" sz="2800" dirty="0">
                <a:cs typeface="Calibri Light"/>
              </a:rPr>
              <a:t>Dziadku, czy Klin </a:t>
            </a:r>
            <a:r>
              <a:rPr lang="pl-PL" sz="2800" dirty="0" err="1">
                <a:cs typeface="Calibri Light"/>
              </a:rPr>
              <a:t>Stawecki</a:t>
            </a:r>
            <a:r>
              <a:rPr lang="pl-PL" sz="2800" dirty="0">
                <a:cs typeface="Calibri Light"/>
              </a:rPr>
              <a:t> jeszcze istnieje?</a:t>
            </a:r>
            <a:endParaRPr lang="pl-PL" sz="280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375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224F22A-B457-46E3-B477-8C5B56314D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2718054"/>
            <a:ext cx="4058030" cy="3981163"/>
          </a:xfrm>
        </p:spPr>
        <p:txBody>
          <a:bodyPr anchor="t">
            <a:normAutofit fontScale="92500" lnSpcReduction="10000"/>
          </a:bodyPr>
          <a:lstStyle/>
          <a:p>
            <a:r>
              <a:rPr lang="pl-PL" sz="2400" dirty="0">
                <a:cs typeface="Calibri"/>
              </a:rPr>
              <a:t>Wydaje się, że tak. Z pewnością jednak obecnie wszystko tam wygląda inaczej. Nie ma już naszego domu ani zabudowań naszych sąsiadów. </a:t>
            </a:r>
            <a:endParaRPr lang="pl-PL" dirty="0"/>
          </a:p>
          <a:p>
            <a:r>
              <a:rPr lang="pl-PL" sz="2400" dirty="0">
                <a:cs typeface="Calibri"/>
              </a:rPr>
              <a:t>Zmieniła się również nazwa tej osady. Teraz to </a:t>
            </a:r>
            <a:r>
              <a:rPr lang="pl-PL" sz="2400" dirty="0" err="1">
                <a:cs typeface="Calibri"/>
              </a:rPr>
              <a:t>Vyhin</a:t>
            </a:r>
            <a:r>
              <a:rPr lang="pl-PL" sz="2400" dirty="0">
                <a:cs typeface="Calibri"/>
              </a:rPr>
              <a:t>. Popatrz na mapę.</a:t>
            </a:r>
            <a:endParaRPr lang="pl-PL" dirty="0">
              <a:cs typeface="Calibri"/>
            </a:endParaRPr>
          </a:p>
          <a:p>
            <a:r>
              <a:rPr lang="pl-PL" sz="2400" dirty="0">
                <a:cs typeface="Calibri"/>
              </a:rPr>
              <a:t>Natomiast Janowa Dolina to teraz Bazaltowe.</a:t>
            </a:r>
          </a:p>
          <a:p>
            <a:endParaRPr lang="pl-PL" sz="2400" dirty="0">
              <a:cs typeface="Calibri"/>
            </a:endParaRPr>
          </a:p>
          <a:p>
            <a:r>
              <a:rPr lang="pl-PL" sz="1700" dirty="0">
                <a:cs typeface="Calibri"/>
              </a:rPr>
              <a:t>Mapa 3.</a:t>
            </a:r>
          </a:p>
        </p:txBody>
      </p:sp>
    </p:spTree>
    <p:extLst>
      <p:ext uri="{BB962C8B-B14F-4D97-AF65-F5344CB8AC3E}">
        <p14:creationId xmlns:p14="http://schemas.microsoft.com/office/powerpoint/2010/main" val="3416090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6CF94738-4B3E-43B5-83E1-4E31953403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865" b="7865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43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5E6AC4-53DB-4B9C-AB44-695599D3E5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48" y="1913950"/>
            <a:ext cx="4204137" cy="1342754"/>
          </a:xfrm>
        </p:spPr>
        <p:txBody>
          <a:bodyPr>
            <a:normAutofit/>
          </a:bodyPr>
          <a:lstStyle/>
          <a:p>
            <a:pPr algn="ctr"/>
            <a:r>
              <a:rPr lang="pl-PL" sz="3600" dirty="0">
                <a:cs typeface="Calibri Light"/>
              </a:rPr>
              <a:t>Wspomnienia z lat młodzieńczych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Content Placeholder 8">
            <a:extLst>
              <a:ext uri="{FF2B5EF4-FFF2-40B4-BE49-F238E27FC236}">
                <a16:creationId xmlns:a16="http://schemas.microsoft.com/office/drawing/2014/main" id="{A13FC20F-A9F3-4456-9FCD-BF54354340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454" y="3624044"/>
            <a:ext cx="5081176" cy="2961054"/>
          </a:xfrm>
        </p:spPr>
        <p:txBody>
          <a:bodyPr anchor="ctr">
            <a:normAutofit lnSpcReduction="10000"/>
          </a:bodyPr>
          <a:lstStyle/>
          <a:p>
            <a:pPr marL="0" indent="0">
              <a:buNone/>
            </a:pPr>
            <a:r>
              <a:rPr lang="pl-PL" sz="2000" dirty="0">
                <a:cs typeface="Calibri"/>
              </a:rPr>
              <a:t>Mam na imię Kamil i urodziłem się 8 lat po śmierci mojego dziadka Kazimierza.</a:t>
            </a:r>
            <a:endParaRPr lang="pl-PL" dirty="0"/>
          </a:p>
          <a:p>
            <a:pPr marL="0" indent="0">
              <a:buNone/>
            </a:pPr>
            <a:r>
              <a:rPr lang="pl-PL" sz="2000" dirty="0">
                <a:cs typeface="Calibri"/>
              </a:rPr>
              <a:t>Kazimierz przyszedł na świat na Wołyniu i całe życie marzył by kiedyś tam wrócić.</a:t>
            </a:r>
            <a:endParaRPr lang="pl-PL" dirty="0"/>
          </a:p>
          <a:p>
            <a:pPr marL="0" indent="0">
              <a:buNone/>
            </a:pPr>
            <a:r>
              <a:rPr lang="pl-PL" sz="2000" dirty="0">
                <a:cs typeface="Calibri"/>
              </a:rPr>
              <a:t>Przedstawiam opowieść o dzieciństwie na Wołyniu  w formie wywiadu z moim dziadkiem, który nigdy się nie odbył. </a:t>
            </a:r>
          </a:p>
          <a:p>
            <a:pPr marL="0" indent="0">
              <a:buNone/>
            </a:pPr>
            <a:endParaRPr lang="pl-PL" sz="2000" dirty="0">
              <a:cs typeface="Calibri"/>
            </a:endParaRPr>
          </a:p>
          <a:p>
            <a:pPr marL="0" indent="0">
              <a:buNone/>
            </a:pPr>
            <a:r>
              <a:rPr lang="pl-PL" sz="1600" dirty="0">
                <a:ea typeface="+mn-lt"/>
                <a:cs typeface="+mn-lt"/>
              </a:rPr>
              <a:t>Fotografia 2. Rzeka Horyń</a:t>
            </a:r>
            <a:endParaRPr lang="pl-PL" sz="1800" dirty="0">
              <a:cs typeface="Calibri"/>
            </a:endParaRPr>
          </a:p>
          <a:p>
            <a:pPr marL="0" indent="0">
              <a:buNone/>
            </a:pPr>
            <a:endParaRPr lang="en-US" sz="18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641369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B76D444-2756-434F-AE61-96D69830C1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131E2337-740D-45B3-AC1A-1E59148274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802" r="-1" b="33514"/>
          <a:stretch/>
        </p:blipFill>
        <p:spPr>
          <a:xfrm>
            <a:off x="320040" y="320040"/>
            <a:ext cx="11548872" cy="430346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27B6159-7734-4564-9E0F-C4BC43C36E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4782312"/>
            <a:ext cx="11548872" cy="1755648"/>
          </a:xfrm>
          <a:prstGeom prst="rect">
            <a:avLst/>
          </a:prstGeom>
          <a:solidFill>
            <a:schemeClr val="tx1">
              <a:alpha val="93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435AE7-BCD3-4DF8-A86E-1382AA219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009083"/>
            <a:ext cx="2889504" cy="1345997"/>
          </a:xfrm>
        </p:spPr>
        <p:txBody>
          <a:bodyPr anchor="ctr">
            <a:normAutofit/>
          </a:bodyPr>
          <a:lstStyle/>
          <a:p>
            <a:r>
              <a:rPr lang="pl-PL" sz="2600" dirty="0">
                <a:solidFill>
                  <a:schemeClr val="bg1"/>
                </a:solidFill>
                <a:cs typeface="Calibri Light"/>
              </a:rPr>
              <a:t>Dziadku, a co to za piękne jezioro?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2FFB46B-05BC-4950-B18A-9593FDAE6E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4059936" y="5237979"/>
            <a:ext cx="0" cy="914400"/>
          </a:xfrm>
          <a:prstGeom prst="line">
            <a:avLst/>
          </a:prstGeom>
          <a:ln w="19050">
            <a:solidFill>
              <a:schemeClr val="bg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859F3B3-24DA-4B05-BF25-638E2C724B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79976" y="5009083"/>
            <a:ext cx="7262621" cy="1524590"/>
          </a:xfrm>
        </p:spPr>
        <p:txBody>
          <a:bodyPr anchor="ctr">
            <a:normAutofit fontScale="85000" lnSpcReduction="20000"/>
          </a:bodyPr>
          <a:lstStyle/>
          <a:p>
            <a:r>
              <a:rPr lang="pl-PL" sz="2400" dirty="0">
                <a:solidFill>
                  <a:schemeClr val="bg1"/>
                </a:solidFill>
                <a:cs typeface="Calibri"/>
              </a:rPr>
              <a:t>Kamilku, to widok na Janową Dolinę i jej okolice. Tamtejsza przyroda wciąż zachwyca.</a:t>
            </a:r>
          </a:p>
          <a:p>
            <a:r>
              <a:rPr lang="pl-PL" sz="2400" dirty="0">
                <a:solidFill>
                  <a:schemeClr val="bg1"/>
                </a:solidFill>
                <a:cs typeface="Calibri"/>
              </a:rPr>
              <a:t>Szkoda, że nie możemy tam razem pojechać...</a:t>
            </a:r>
          </a:p>
          <a:p>
            <a:endParaRPr lang="pl-PL" sz="2400" dirty="0">
              <a:solidFill>
                <a:schemeClr val="bg1"/>
              </a:solidFill>
              <a:cs typeface="Calibri"/>
            </a:endParaRPr>
          </a:p>
          <a:p>
            <a:r>
              <a:rPr lang="pl-PL" sz="1500" dirty="0">
                <a:solidFill>
                  <a:schemeClr val="bg1"/>
                </a:solidFill>
                <a:cs typeface="Calibri"/>
              </a:rPr>
              <a:t>Fotografia 23. Bazaltowe (dawniej Janowa Dolina)</a:t>
            </a:r>
          </a:p>
        </p:txBody>
      </p:sp>
    </p:spTree>
    <p:extLst>
      <p:ext uri="{BB962C8B-B14F-4D97-AF65-F5344CB8AC3E}">
        <p14:creationId xmlns:p14="http://schemas.microsoft.com/office/powerpoint/2010/main" val="5881161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" name="Straight Connector 35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7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3C913E-3038-4B18-991B-FC9BA7C44D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38" y="475663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>
                <a:solidFill>
                  <a:srgbClr val="FFFFFF"/>
                </a:solidFill>
              </a:rPr>
              <a:t>O Wołyniu rozmawiali: Kazimierz i Kamil</a:t>
            </a:r>
          </a:p>
        </p:txBody>
      </p:sp>
      <p:pic>
        <p:nvPicPr>
          <p:cNvPr id="7" name="Picture 18">
            <a:extLst>
              <a:ext uri="{FF2B5EF4-FFF2-40B4-BE49-F238E27FC236}">
                <a16:creationId xmlns:a16="http://schemas.microsoft.com/office/drawing/2014/main" id="{668DF91D-7FEE-409E-BA2C-AD727CDA7C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284614" y="557543"/>
            <a:ext cx="3555523" cy="3541145"/>
          </a:xfrm>
          <a:prstGeom prst="rect">
            <a:avLst/>
          </a:prstGeom>
        </p:spPr>
      </p:pic>
      <p:cxnSp>
        <p:nvCxnSpPr>
          <p:cNvPr id="35" name="Straight Connector 39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Obraz 3">
            <a:extLst>
              <a:ext uri="{FF2B5EF4-FFF2-40B4-BE49-F238E27FC236}">
                <a16:creationId xmlns:a16="http://schemas.microsoft.com/office/drawing/2014/main" id="{DB7940A6-23DD-49D7-B021-1360F8AAB0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57381" y="562155"/>
            <a:ext cx="3591464" cy="3577086"/>
          </a:xfrm>
          <a:prstGeom prst="rect">
            <a:avLst/>
          </a:prstGeom>
        </p:spPr>
      </p:pic>
      <p:pic>
        <p:nvPicPr>
          <p:cNvPr id="5" name="slajd-ostatni-do-prezentacji-ludzie-kresów">
            <a:hlinkClick r:id="" action="ppaction://media"/>
            <a:extLst>
              <a:ext uri="{FF2B5EF4-FFF2-40B4-BE49-F238E27FC236}">
                <a16:creationId xmlns:a16="http://schemas.microsoft.com/office/drawing/2014/main" id="{E5354B12-9E63-4FE8-838D-66477570A1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24309" y="44630"/>
            <a:ext cx="730250" cy="73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761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3">
            <a:extLst>
              <a:ext uri="{FF2B5EF4-FFF2-40B4-BE49-F238E27FC236}">
                <a16:creationId xmlns:a16="http://schemas.microsoft.com/office/drawing/2014/main" id="{8D1AA55E-40D5-461B-A5A8-4AE8AAB71B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B80D898-3D32-4F4E-8740-2DAEEA1BC1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839" y="914399"/>
            <a:ext cx="6190412" cy="497637"/>
          </a:xfrm>
        </p:spPr>
        <p:txBody>
          <a:bodyPr anchor="b">
            <a:normAutofit fontScale="90000"/>
          </a:bodyPr>
          <a:lstStyle/>
          <a:p>
            <a:r>
              <a:rPr lang="pl-PL" sz="4000" dirty="0">
                <a:cs typeface="Calibri Light"/>
              </a:rPr>
              <a:t>Źródła:</a:t>
            </a:r>
            <a:endParaRPr lang="pl-PL" sz="4000" dirty="0"/>
          </a:p>
        </p:txBody>
      </p:sp>
      <p:cxnSp>
        <p:nvCxnSpPr>
          <p:cNvPr id="22" name="!!Straight Connector">
            <a:extLst>
              <a:ext uri="{FF2B5EF4-FFF2-40B4-BE49-F238E27FC236}">
                <a16:creationId xmlns:a16="http://schemas.microsoft.com/office/drawing/2014/main" id="{7EB498BD-8089-4626-91EA-4978EBEF53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806470"/>
            <a:ext cx="7903723" cy="0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0800000" scaled="0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295AFA-3633-4527-8BEF-EB2CEA9F8A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3245" y="1519644"/>
            <a:ext cx="7000036" cy="5118488"/>
          </a:xfrm>
        </p:spPr>
        <p:txBody>
          <a:bodyPr vert="horz" lIns="91440" tIns="45720" rIns="91440" bIns="45720" rtlCol="0" anchor="t">
            <a:normAutofit fontScale="62500" lnSpcReduction="20000"/>
          </a:bodyPr>
          <a:lstStyle/>
          <a:p>
            <a:r>
              <a:rPr lang="en-US" sz="2000" dirty="0">
                <a:ea typeface="+mn-lt"/>
                <a:cs typeface="+mn-l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https://digitalcollections.hoover.org/objects/73768/derazne-paac-woyn-dawniej-ks-lubomirskich-ostatnio-rosj</a:t>
            </a:r>
            <a:endParaRPr lang="en-US" sz="2000">
              <a:ea typeface="+mn-lt"/>
              <a:cs typeface="+mn-lt"/>
            </a:endParaRPr>
          </a:p>
          <a:p>
            <a:r>
              <a:rPr lang="en-US" sz="2000" dirty="0">
                <a:ea typeface="+mn-lt"/>
                <a:cs typeface="+mn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https://forsal.pl/artykuly/1418422,kwiecinski-polska-bogaci-sie-i-rozwija-szybciej-niz-ue.html</a:t>
            </a:r>
            <a:endParaRPr lang="en-US" sz="2000">
              <a:ea typeface="+mn-lt"/>
              <a:cs typeface="+mn-lt"/>
            </a:endParaRPr>
          </a:p>
          <a:p>
            <a:r>
              <a:rPr lang="en-US" sz="2000" dirty="0">
                <a:ea typeface="+mn-lt"/>
                <a:cs typeface="+mn-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https://pl.wikipedia.org/wiki/Odpust#/media/Plik:Kostrzewski_Rural_Kermesse.jpg</a:t>
            </a:r>
            <a:endParaRPr lang="en-US" sz="2000">
              <a:ea typeface="+mn-lt"/>
              <a:cs typeface="+mn-lt"/>
            </a:endParaRPr>
          </a:p>
          <a:p>
            <a:r>
              <a:rPr lang="en-US" sz="2000" dirty="0">
                <a:ea typeface="+mn-lt"/>
                <a:cs typeface="+mn-l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http://ubioryludowe.muzeumetnograficzne.rzeszow.pl/stroj-slubny/</a:t>
            </a:r>
            <a:endParaRPr lang="en-US" sz="2000">
              <a:ea typeface="+mn-lt"/>
              <a:cs typeface="+mn-lt"/>
            </a:endParaRPr>
          </a:p>
          <a:p>
            <a:r>
              <a:rPr lang="en-US" sz="2000" dirty="0">
                <a:ea typeface="+mn-lt"/>
                <a:cs typeface="+mn-lt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https://plus.gk24.pl/janowa-dolina-raj-utracony-wracamy-na-wolyn-rok-1943/ar/11490699</a:t>
            </a:r>
            <a:endParaRPr lang="en-US" sz="2000">
              <a:ea typeface="+mn-lt"/>
              <a:cs typeface="+mn-lt"/>
            </a:endParaRPr>
          </a:p>
          <a:p>
            <a:r>
              <a:rPr lang="en-US" sz="2000" dirty="0">
                <a:ea typeface="+mn-lt"/>
                <a:cs typeface="+mn-lt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https://radioolsztyn.pl/pod-krzyzem-w-janowej-dolinie/01141878</a:t>
            </a:r>
            <a:endParaRPr lang="en-US" sz="2000">
              <a:ea typeface="+mn-lt"/>
              <a:cs typeface="+mn-lt"/>
            </a:endParaRPr>
          </a:p>
          <a:p>
            <a:r>
              <a:rPr lang="en-US" sz="2000" dirty="0">
                <a:ea typeface="+mn-lt"/>
                <a:cs typeface="+mn-lt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https://historia.plportal.pl/artykuly/druga-wojna-swiatowa/22-kwietnia-1943-r-zbrodnia-upa-w-janowej-dolinie</a:t>
            </a:r>
            <a:endParaRPr lang="en-US" sz="2000">
              <a:ea typeface="+mn-lt"/>
              <a:cs typeface="+mn-lt"/>
            </a:endParaRPr>
          </a:p>
          <a:p>
            <a:r>
              <a:rPr lang="en-US" sz="2000" dirty="0">
                <a:ea typeface="+mn-lt"/>
                <a:cs typeface="+mn-lt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https://ciekawostkihistoryczne.pl/2019/07/09/mysmy-sie-nie-bali-smierci-balismy-sie-sposobu-w-jaki-umrzemy-szokujace-relacje-ocalalych-z-rzezi-wolynskiej-18/</a:t>
            </a:r>
            <a:endParaRPr lang="en-US" sz="2000">
              <a:ea typeface="+mn-lt"/>
              <a:cs typeface="+mn-lt"/>
            </a:endParaRPr>
          </a:p>
          <a:p>
            <a:r>
              <a:rPr lang="en-US" sz="2000" dirty="0">
                <a:ea typeface="+mn-lt"/>
                <a:cs typeface="+mn-lt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https://podroze.onet.pl/ciekawe/nowa-huta-historia-miasta-ktore-stalo-sie-dzielnica-krakowa/m9ngp9g</a:t>
            </a:r>
            <a:endParaRPr lang="en-US" sz="2000">
              <a:ea typeface="+mn-lt"/>
              <a:cs typeface="+mn-lt"/>
            </a:endParaRPr>
          </a:p>
          <a:p>
            <a:r>
              <a:rPr lang="en-US" sz="2000" dirty="0">
                <a:ea typeface="+mn-lt"/>
                <a:cs typeface="+mn-lt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https://pl.wikipedia.org/wiki/Bazaltowe#/media/Plik:%D0%91%D0%B0%D0%B7%D0%B0%D0%BB%D1%8C%D1%82%D0%BE%D0%B2%D0%B5.%D0%97%D0%B0%D1%82%D0%BE%D0%BF%D0%BB%D0%B5%D0%BD%D0%B8%D0%B9_%D0%BA%D0%B0%D1%80%D1%94%D1%80.jpg</a:t>
            </a:r>
            <a:endParaRPr lang="en-US" sz="2000">
              <a:ea typeface="+mn-lt"/>
              <a:cs typeface="+mn-lt"/>
            </a:endParaRPr>
          </a:p>
          <a:p>
            <a:r>
              <a:rPr lang="en-US" sz="2000" dirty="0">
                <a:ea typeface="+mn-lt"/>
                <a:cs typeface="+mn-lt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https://www.tygodnikprzeglad.pl/polska-wies-wojna/</a:t>
            </a:r>
            <a:endParaRPr lang="en-US" sz="2000">
              <a:ea typeface="+mn-lt"/>
              <a:cs typeface="+mn-lt"/>
            </a:endParaRPr>
          </a:p>
          <a:p>
            <a:r>
              <a:rPr lang="en-US" sz="2000" dirty="0">
                <a:ea typeface="+mn-lt"/>
                <a:cs typeface="+mn-lt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https://historia.plportal.pl/artykuly/druga-wojna-swiatowa/22-kwietnia-1943-r-zbrodnia-upa-w-janowej-dolinie</a:t>
            </a:r>
            <a:endParaRPr lang="en-US" sz="2000">
              <a:ea typeface="+mn-lt"/>
              <a:cs typeface="+mn-lt"/>
            </a:endParaRPr>
          </a:p>
          <a:p>
            <a:r>
              <a:rPr lang="en-US" sz="2000" dirty="0">
                <a:ea typeface="+mn-lt"/>
                <a:cs typeface="+mn-lt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https://ipn.gov.pl/pl/aktualnosci/55837,Lipiec-1943-roku-na-Wolyniu.html</a:t>
            </a:r>
            <a:endParaRPr lang="en-US" sz="2000">
              <a:ea typeface="+mn-lt"/>
              <a:cs typeface="+mn-lt"/>
            </a:endParaRPr>
          </a:p>
          <a:p>
            <a:r>
              <a:rPr lang="en-US" sz="2000" dirty="0">
                <a:ea typeface="+mn-lt"/>
                <a:cs typeface="+mn-lt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https://www.polityka.pl/pomocnikhistoryczny/1674782,1,jak-odbywalo-sie-przesiedlenie-ludnosci-polskiej.read</a:t>
            </a:r>
            <a:endParaRPr lang="en-US" sz="2000" dirty="0">
              <a:ea typeface="+mn-lt"/>
              <a:cs typeface="+mn-lt"/>
            </a:endParaRPr>
          </a:p>
          <a:p>
            <a:pPr marL="0" indent="0">
              <a:buNone/>
            </a:pPr>
            <a:endParaRPr lang="en-US" sz="2000" dirty="0">
              <a:cs typeface="Calibri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41A0E328-9DDC-4579-9F26-2D6035C93B00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11334" r="24160" b="-1"/>
          <a:stretch/>
        </p:blipFill>
        <p:spPr>
          <a:xfrm>
            <a:off x="7451965" y="1665519"/>
            <a:ext cx="4267645" cy="4267645"/>
          </a:xfrm>
          <a:custGeom>
            <a:avLst/>
            <a:gdLst/>
            <a:ahLst/>
            <a:cxnLst/>
            <a:rect l="l" t="t" r="r" b="b"/>
            <a:pathLst>
              <a:path w="2457864" h="2457864">
                <a:moveTo>
                  <a:pt x="1228932" y="0"/>
                </a:moveTo>
                <a:cubicBezTo>
                  <a:pt x="1907652" y="0"/>
                  <a:pt x="2457864" y="550212"/>
                  <a:pt x="2457864" y="1228932"/>
                </a:cubicBezTo>
                <a:cubicBezTo>
                  <a:pt x="2457864" y="1907652"/>
                  <a:pt x="1907652" y="2457864"/>
                  <a:pt x="1228932" y="2457864"/>
                </a:cubicBezTo>
                <a:cubicBezTo>
                  <a:pt x="550212" y="2457864"/>
                  <a:pt x="0" y="1907652"/>
                  <a:pt x="0" y="1228932"/>
                </a:cubicBezTo>
                <a:cubicBezTo>
                  <a:pt x="0" y="550212"/>
                  <a:pt x="550212" y="0"/>
                  <a:pt x="1228932" y="0"/>
                </a:cubicBezTo>
                <a:close/>
              </a:path>
            </a:pathLst>
          </a:custGeom>
        </p:spPr>
      </p:pic>
      <p:sp>
        <p:nvSpPr>
          <p:cNvPr id="23" name="!!plus graphic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69280" y="1780012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accent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0" name="!!circle graphic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81590" y="2070656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1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7757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5E7A8111-F277-4BA6-907D-BDEF88BC55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110" b="-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FB2727-1899-4B59-808F-FA098E98EC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2021" y="3231931"/>
            <a:ext cx="3852041" cy="183405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pl-PL" sz="2800" dirty="0"/>
              <a:t>Dziadku, urodziłeś się na Ukrainie. Czy to oznacza, że jesteśmy Ukraińcami z pochodzenia?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875E5C-C392-4157-9286-4E5A477F4A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82910" y="5242675"/>
            <a:ext cx="4330262" cy="152862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pl-PL" sz="2400" dirty="0"/>
              <a:t>Nie, wnuczku. Jesteśmy Polakami.</a:t>
            </a:r>
          </a:p>
          <a:p>
            <a:pPr marL="0" indent="0" algn="ctr">
              <a:buNone/>
            </a:pPr>
            <a:endParaRPr lang="pl-PL" sz="2000" dirty="0">
              <a:cs typeface="Calibri"/>
            </a:endParaRPr>
          </a:p>
          <a:p>
            <a:pPr marL="0" indent="0" algn="ctr">
              <a:buNone/>
            </a:pPr>
            <a:r>
              <a:rPr lang="pl-PL" sz="1400" dirty="0">
                <a:cs typeface="Calibri"/>
              </a:rPr>
              <a:t>Mapa 1.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73145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3B206B77-B7A2-4729-8B34-EDF1C72A61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000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24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81EA91A-7623-4281-9D51-55638C838B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48" y="1913950"/>
            <a:ext cx="4204137" cy="1342754"/>
          </a:xfrm>
        </p:spPr>
        <p:txBody>
          <a:bodyPr>
            <a:normAutofit/>
          </a:bodyPr>
          <a:lstStyle/>
          <a:p>
            <a:pPr algn="ctr"/>
            <a:r>
              <a:rPr lang="pl-PL" sz="2800" dirty="0">
                <a:cs typeface="Calibri Light"/>
              </a:rPr>
              <a:t>Jak to się stało, że urodziłeś się na Ukrainie?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ontent Placeholder 7">
            <a:extLst>
              <a:ext uri="{FF2B5EF4-FFF2-40B4-BE49-F238E27FC236}">
                <a16:creationId xmlns:a16="http://schemas.microsoft.com/office/drawing/2014/main" id="{CC269402-4AC0-4725-9E5C-2FB8BBA75F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8329" y="3405667"/>
            <a:ext cx="5545518" cy="2631745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pl-PL" sz="1800" dirty="0">
                <a:ea typeface="+mn-lt"/>
                <a:cs typeface="+mn-lt"/>
              </a:rPr>
              <a:t>Stało się tak za przyczyną Tekli i Michała Szymańskich - moich dziadków, a twoich pradziadków,  którzy wraz ze swoimi dziećmi - Władziem i Bronią, tuż  po zakończaniu I Wojny Świtowej  wyjechali z niewielkiej miejscowości w okolicach Lublina, by zasiedlić ziemie odzyskane na Wołyniu. </a:t>
            </a:r>
            <a:endParaRPr lang="pl-PL" dirty="0"/>
          </a:p>
          <a:p>
            <a:pPr marL="0" indent="0">
              <a:buNone/>
            </a:pPr>
            <a:endParaRPr lang="pl-PL" sz="1800" dirty="0">
              <a:cs typeface="Calibri"/>
            </a:endParaRPr>
          </a:p>
          <a:p>
            <a:pPr marL="0" indent="0">
              <a:buNone/>
            </a:pPr>
            <a:r>
              <a:rPr lang="pl-PL" sz="1400" dirty="0">
                <a:cs typeface="Calibri"/>
              </a:rPr>
              <a:t>Fotografia 3. Rzeka Horyń</a:t>
            </a:r>
          </a:p>
        </p:txBody>
      </p:sp>
    </p:spTree>
    <p:extLst>
      <p:ext uri="{BB962C8B-B14F-4D97-AF65-F5344CB8AC3E}">
        <p14:creationId xmlns:p14="http://schemas.microsoft.com/office/powerpoint/2010/main" val="34417332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7" name="Rectangle 56">
            <a:extLst>
              <a:ext uri="{FF2B5EF4-FFF2-40B4-BE49-F238E27FC236}">
                <a16:creationId xmlns:a16="http://schemas.microsoft.com/office/drawing/2014/main" id="{5AA03EDC-7067-4DFF-B672-541D016AAA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0EBF3E39-B0BE-496A-8604-9007470FFA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0" cy="686547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9D25F8-2767-4ADF-8D38-35FA310A4B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1442" y="685800"/>
            <a:ext cx="4353116" cy="1474666"/>
          </a:xfrm>
        </p:spPr>
        <p:txBody>
          <a:bodyPr anchor="b">
            <a:normAutofit/>
          </a:bodyPr>
          <a:lstStyle/>
          <a:p>
            <a:pPr algn="ctr"/>
            <a:r>
              <a:rPr lang="pl-PL" sz="3200" dirty="0">
                <a:solidFill>
                  <a:srgbClr val="595959"/>
                </a:solidFill>
                <a:ea typeface="+mj-lt"/>
                <a:cs typeface="+mj-lt"/>
              </a:rPr>
              <a:t>Gdzie osiedlili się moi pradziadkowie? </a:t>
            </a:r>
          </a:p>
        </p:txBody>
      </p:sp>
      <p:sp>
        <p:nvSpPr>
          <p:cNvPr id="45" name="Content Placeholder 7">
            <a:extLst>
              <a:ext uri="{FF2B5EF4-FFF2-40B4-BE49-F238E27FC236}">
                <a16:creationId xmlns:a16="http://schemas.microsoft.com/office/drawing/2014/main" id="{0568F37D-E1C1-499A-AACC-180D948218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1442" y="2447337"/>
            <a:ext cx="4353116" cy="3770434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pl-PL" sz="1700" dirty="0">
                <a:solidFill>
                  <a:srgbClr val="595959"/>
                </a:solidFill>
                <a:ea typeface="+mn-lt"/>
                <a:cs typeface="+mn-lt"/>
              </a:rPr>
              <a:t>Początkowo przybyli do miejscowości </a:t>
            </a:r>
            <a:r>
              <a:rPr lang="pl-PL" sz="1700" dirty="0" err="1">
                <a:solidFill>
                  <a:srgbClr val="595959"/>
                </a:solidFill>
                <a:ea typeface="+mn-lt"/>
                <a:cs typeface="+mn-lt"/>
              </a:rPr>
              <a:t>Deraźne</a:t>
            </a:r>
            <a:r>
              <a:rPr lang="pl-PL" sz="1700" dirty="0">
                <a:solidFill>
                  <a:srgbClr val="595959"/>
                </a:solidFill>
                <a:ea typeface="+mn-lt"/>
                <a:cs typeface="+mn-lt"/>
              </a:rPr>
              <a:t>, która usytuowana była na wysokim brzegu rzeki Horyń, i odznaczała się wyjątkową malowniczością.</a:t>
            </a:r>
          </a:p>
          <a:p>
            <a:r>
              <a:rPr lang="pl-PL" sz="1700" dirty="0">
                <a:solidFill>
                  <a:srgbClr val="595959"/>
                </a:solidFill>
                <a:ea typeface="+mn-lt"/>
                <a:cs typeface="+mn-lt"/>
              </a:rPr>
              <a:t>Nad całością okolicy górował wówczas elegancki dwór, który przez dwa wieki należał do rodziny Bożydar-</a:t>
            </a:r>
            <a:r>
              <a:rPr lang="pl-PL" sz="1700" dirty="0" err="1">
                <a:solidFill>
                  <a:srgbClr val="595959"/>
                </a:solidFill>
                <a:ea typeface="+mn-lt"/>
                <a:cs typeface="+mn-lt"/>
              </a:rPr>
              <a:t>Podhorodeńskich</a:t>
            </a:r>
            <a:r>
              <a:rPr lang="pl-PL" sz="1700" dirty="0">
                <a:solidFill>
                  <a:srgbClr val="595959"/>
                </a:solidFill>
                <a:ea typeface="+mn-lt"/>
                <a:cs typeface="+mn-lt"/>
              </a:rPr>
              <a:t>.</a:t>
            </a:r>
          </a:p>
          <a:p>
            <a:r>
              <a:rPr lang="pl-PL" sz="1700" dirty="0">
                <a:solidFill>
                  <a:srgbClr val="595959"/>
                </a:solidFill>
                <a:ea typeface="+mn-lt"/>
                <a:cs typeface="+mn-lt"/>
              </a:rPr>
              <a:t>Tam właśnie, od hrabiny Zofii </a:t>
            </a:r>
            <a:r>
              <a:rPr lang="pl-PL" sz="1700" dirty="0" err="1">
                <a:solidFill>
                  <a:srgbClr val="595959"/>
                </a:solidFill>
                <a:ea typeface="+mn-lt"/>
                <a:cs typeface="+mn-lt"/>
              </a:rPr>
              <a:t>Rotermondowej</a:t>
            </a:r>
            <a:r>
              <a:rPr lang="pl-PL" sz="1700" dirty="0">
                <a:solidFill>
                  <a:srgbClr val="595959"/>
                </a:solidFill>
                <a:ea typeface="+mn-lt"/>
                <a:cs typeface="+mn-lt"/>
              </a:rPr>
              <a:t> zakupili dwadzieścia mórg ziemi w kolonii Klin </a:t>
            </a:r>
            <a:r>
              <a:rPr lang="pl-PL" sz="1700" dirty="0" err="1">
                <a:solidFill>
                  <a:srgbClr val="595959"/>
                </a:solidFill>
                <a:ea typeface="+mn-lt"/>
                <a:cs typeface="+mn-lt"/>
              </a:rPr>
              <a:t>Stawecki</a:t>
            </a:r>
            <a:r>
              <a:rPr lang="pl-PL" sz="1700" dirty="0">
                <a:solidFill>
                  <a:srgbClr val="595959"/>
                </a:solidFill>
                <a:ea typeface="+mn-lt"/>
                <a:cs typeface="+mn-lt"/>
              </a:rPr>
              <a:t> oddalonej od </a:t>
            </a:r>
            <a:r>
              <a:rPr lang="pl-PL" sz="1700" dirty="0" err="1">
                <a:solidFill>
                  <a:srgbClr val="595959"/>
                </a:solidFill>
                <a:ea typeface="+mn-lt"/>
                <a:cs typeface="+mn-lt"/>
              </a:rPr>
              <a:t>Deraźnego</a:t>
            </a:r>
            <a:r>
              <a:rPr lang="pl-PL" sz="1700" dirty="0">
                <a:solidFill>
                  <a:srgbClr val="595959"/>
                </a:solidFill>
                <a:ea typeface="+mn-lt"/>
                <a:cs typeface="+mn-lt"/>
              </a:rPr>
              <a:t> o około 18 km.</a:t>
            </a:r>
          </a:p>
          <a:p>
            <a:endParaRPr lang="pl-PL" sz="1700" dirty="0">
              <a:solidFill>
                <a:srgbClr val="595959"/>
              </a:solidFill>
              <a:cs typeface="Calibri"/>
            </a:endParaRPr>
          </a:p>
          <a:p>
            <a:pPr marL="0" indent="0">
              <a:buNone/>
            </a:pPr>
            <a:r>
              <a:rPr lang="pl-PL" sz="1400" dirty="0">
                <a:ea typeface="+mn-lt"/>
                <a:cs typeface="+mn-lt"/>
              </a:rPr>
              <a:t>Fotografia 4. Dwór w </a:t>
            </a:r>
            <a:r>
              <a:rPr lang="pl-PL" sz="1400" dirty="0" err="1">
                <a:ea typeface="+mn-lt"/>
                <a:cs typeface="+mn-lt"/>
              </a:rPr>
              <a:t>Deraźne</a:t>
            </a:r>
            <a:endParaRPr lang="pl-PL" sz="1400" dirty="0">
              <a:solidFill>
                <a:srgbClr val="595959"/>
              </a:solidFill>
              <a:cs typeface="Calibri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AE00C3AF-4B52-40F4-B57F-AC58CB2CB3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1801" y="1583995"/>
            <a:ext cx="4797056" cy="3735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6164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3" name="Rectangle 52">
            <a:extLst>
              <a:ext uri="{FF2B5EF4-FFF2-40B4-BE49-F238E27FC236}">
                <a16:creationId xmlns:a16="http://schemas.microsoft.com/office/drawing/2014/main" id="{904DCDEA-60EE-4FBF-B515-F83D82F966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6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68860B09-A7BE-4F77-AE9E-095BA1AD20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" b="12557"/>
          <a:stretch/>
        </p:blipFill>
        <p:spPr>
          <a:xfrm>
            <a:off x="4426858" y="3429004"/>
            <a:ext cx="7765144" cy="3428999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6FAB31C9-4A6A-4CA5-AE74-F4163F06849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9376" r="1" b="10856"/>
          <a:stretch/>
        </p:blipFill>
        <p:spPr>
          <a:xfrm>
            <a:off x="4426853" y="-3"/>
            <a:ext cx="7765146" cy="3434400"/>
          </a:xfrm>
          <a:prstGeom prst="rect">
            <a:avLst/>
          </a:prstGeom>
        </p:spPr>
      </p:pic>
      <p:sp>
        <p:nvSpPr>
          <p:cNvPr id="55" name="Freeform: Shape 54">
            <a:extLst>
              <a:ext uri="{FF2B5EF4-FFF2-40B4-BE49-F238E27FC236}">
                <a16:creationId xmlns:a16="http://schemas.microsoft.com/office/drawing/2014/main" id="{34D94F3A-BF39-47F6-9AAA-3C61AF7E05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4838076" cy="6858000"/>
          </a:xfrm>
          <a:custGeom>
            <a:avLst/>
            <a:gdLst>
              <a:gd name="connsiteX0" fmla="*/ 4838076 w 4838076"/>
              <a:gd name="connsiteY0" fmla="*/ 0 h 6858000"/>
              <a:gd name="connsiteX1" fmla="*/ 4417162 w 4838076"/>
              <a:gd name="connsiteY1" fmla="*/ 0 h 6858000"/>
              <a:gd name="connsiteX2" fmla="*/ 3459219 w 4838076"/>
              <a:gd name="connsiteY2" fmla="*/ 0 h 6858000"/>
              <a:gd name="connsiteX3" fmla="*/ 334174 w 4838076"/>
              <a:gd name="connsiteY3" fmla="*/ 0 h 6858000"/>
              <a:gd name="connsiteX4" fmla="*/ 334173 w 4838076"/>
              <a:gd name="connsiteY4" fmla="*/ 0 h 6858000"/>
              <a:gd name="connsiteX5" fmla="*/ 189795 w 4838076"/>
              <a:gd name="connsiteY5" fmla="*/ 0 h 6858000"/>
              <a:gd name="connsiteX6" fmla="*/ 184756 w 4838076"/>
              <a:gd name="connsiteY6" fmla="*/ 66675 h 6858000"/>
              <a:gd name="connsiteX7" fmla="*/ 176358 w 4838076"/>
              <a:gd name="connsiteY7" fmla="*/ 122237 h 6858000"/>
              <a:gd name="connsiteX8" fmla="*/ 166281 w 4838076"/>
              <a:gd name="connsiteY8" fmla="*/ 174625 h 6858000"/>
              <a:gd name="connsiteX9" fmla="*/ 149485 w 4838076"/>
              <a:gd name="connsiteY9" fmla="*/ 217487 h 6858000"/>
              <a:gd name="connsiteX10" fmla="*/ 132689 w 4838076"/>
              <a:gd name="connsiteY10" fmla="*/ 260350 h 6858000"/>
              <a:gd name="connsiteX11" fmla="*/ 112534 w 4838076"/>
              <a:gd name="connsiteY11" fmla="*/ 296862 h 6858000"/>
              <a:gd name="connsiteX12" fmla="*/ 92379 w 4838076"/>
              <a:gd name="connsiteY12" fmla="*/ 334962 h 6858000"/>
              <a:gd name="connsiteX13" fmla="*/ 73903 w 4838076"/>
              <a:gd name="connsiteY13" fmla="*/ 369887 h 6858000"/>
              <a:gd name="connsiteX14" fmla="*/ 55427 w 4838076"/>
              <a:gd name="connsiteY14" fmla="*/ 409575 h 6858000"/>
              <a:gd name="connsiteX15" fmla="*/ 38632 w 4838076"/>
              <a:gd name="connsiteY15" fmla="*/ 450850 h 6858000"/>
              <a:gd name="connsiteX16" fmla="*/ 23515 w 4838076"/>
              <a:gd name="connsiteY16" fmla="*/ 496887 h 6858000"/>
              <a:gd name="connsiteX17" fmla="*/ 11758 w 4838076"/>
              <a:gd name="connsiteY17" fmla="*/ 546100 h 6858000"/>
              <a:gd name="connsiteX18" fmla="*/ 3359 w 4838076"/>
              <a:gd name="connsiteY18" fmla="*/ 606425 h 6858000"/>
              <a:gd name="connsiteX19" fmla="*/ 0 w 4838076"/>
              <a:gd name="connsiteY19" fmla="*/ 673100 h 6858000"/>
              <a:gd name="connsiteX20" fmla="*/ 3359 w 4838076"/>
              <a:gd name="connsiteY20" fmla="*/ 744537 h 6858000"/>
              <a:gd name="connsiteX21" fmla="*/ 11758 w 4838076"/>
              <a:gd name="connsiteY21" fmla="*/ 801687 h 6858000"/>
              <a:gd name="connsiteX22" fmla="*/ 23515 w 4838076"/>
              <a:gd name="connsiteY22" fmla="*/ 854075 h 6858000"/>
              <a:gd name="connsiteX23" fmla="*/ 38632 w 4838076"/>
              <a:gd name="connsiteY23" fmla="*/ 901700 h 6858000"/>
              <a:gd name="connsiteX24" fmla="*/ 55427 w 4838076"/>
              <a:gd name="connsiteY24" fmla="*/ 942975 h 6858000"/>
              <a:gd name="connsiteX25" fmla="*/ 75583 w 4838076"/>
              <a:gd name="connsiteY25" fmla="*/ 981075 h 6858000"/>
              <a:gd name="connsiteX26" fmla="*/ 95738 w 4838076"/>
              <a:gd name="connsiteY26" fmla="*/ 1017587 h 6858000"/>
              <a:gd name="connsiteX27" fmla="*/ 115893 w 4838076"/>
              <a:gd name="connsiteY27" fmla="*/ 1055687 h 6858000"/>
              <a:gd name="connsiteX28" fmla="*/ 134368 w 4838076"/>
              <a:gd name="connsiteY28" fmla="*/ 1095375 h 6858000"/>
              <a:gd name="connsiteX29" fmla="*/ 152844 w 4838076"/>
              <a:gd name="connsiteY29" fmla="*/ 1136650 h 6858000"/>
              <a:gd name="connsiteX30" fmla="*/ 167960 w 4838076"/>
              <a:gd name="connsiteY30" fmla="*/ 1182687 h 6858000"/>
              <a:gd name="connsiteX31" fmla="*/ 178038 w 4838076"/>
              <a:gd name="connsiteY31" fmla="*/ 1235075 h 6858000"/>
              <a:gd name="connsiteX32" fmla="*/ 188115 w 4838076"/>
              <a:gd name="connsiteY32" fmla="*/ 1295400 h 6858000"/>
              <a:gd name="connsiteX33" fmla="*/ 189795 w 4838076"/>
              <a:gd name="connsiteY33" fmla="*/ 1363662 h 6858000"/>
              <a:gd name="connsiteX34" fmla="*/ 188115 w 4838076"/>
              <a:gd name="connsiteY34" fmla="*/ 1431925 h 6858000"/>
              <a:gd name="connsiteX35" fmla="*/ 178038 w 4838076"/>
              <a:gd name="connsiteY35" fmla="*/ 1492250 h 6858000"/>
              <a:gd name="connsiteX36" fmla="*/ 167960 w 4838076"/>
              <a:gd name="connsiteY36" fmla="*/ 1544637 h 6858000"/>
              <a:gd name="connsiteX37" fmla="*/ 152844 w 4838076"/>
              <a:gd name="connsiteY37" fmla="*/ 1589087 h 6858000"/>
              <a:gd name="connsiteX38" fmla="*/ 134368 w 4838076"/>
              <a:gd name="connsiteY38" fmla="*/ 1631950 h 6858000"/>
              <a:gd name="connsiteX39" fmla="*/ 115893 w 4838076"/>
              <a:gd name="connsiteY39" fmla="*/ 1671637 h 6858000"/>
              <a:gd name="connsiteX40" fmla="*/ 95738 w 4838076"/>
              <a:gd name="connsiteY40" fmla="*/ 1708150 h 6858000"/>
              <a:gd name="connsiteX41" fmla="*/ 75583 w 4838076"/>
              <a:gd name="connsiteY41" fmla="*/ 1743075 h 6858000"/>
              <a:gd name="connsiteX42" fmla="*/ 55427 w 4838076"/>
              <a:gd name="connsiteY42" fmla="*/ 1782762 h 6858000"/>
              <a:gd name="connsiteX43" fmla="*/ 38632 w 4838076"/>
              <a:gd name="connsiteY43" fmla="*/ 1824037 h 6858000"/>
              <a:gd name="connsiteX44" fmla="*/ 23515 w 4838076"/>
              <a:gd name="connsiteY44" fmla="*/ 1870075 h 6858000"/>
              <a:gd name="connsiteX45" fmla="*/ 11758 w 4838076"/>
              <a:gd name="connsiteY45" fmla="*/ 1922462 h 6858000"/>
              <a:gd name="connsiteX46" fmla="*/ 3359 w 4838076"/>
              <a:gd name="connsiteY46" fmla="*/ 1982787 h 6858000"/>
              <a:gd name="connsiteX47" fmla="*/ 0 w 4838076"/>
              <a:gd name="connsiteY47" fmla="*/ 2051050 h 6858000"/>
              <a:gd name="connsiteX48" fmla="*/ 3359 w 4838076"/>
              <a:gd name="connsiteY48" fmla="*/ 2119312 h 6858000"/>
              <a:gd name="connsiteX49" fmla="*/ 11758 w 4838076"/>
              <a:gd name="connsiteY49" fmla="*/ 2179637 h 6858000"/>
              <a:gd name="connsiteX50" fmla="*/ 23515 w 4838076"/>
              <a:gd name="connsiteY50" fmla="*/ 2232025 h 6858000"/>
              <a:gd name="connsiteX51" fmla="*/ 38632 w 4838076"/>
              <a:gd name="connsiteY51" fmla="*/ 2278062 h 6858000"/>
              <a:gd name="connsiteX52" fmla="*/ 55427 w 4838076"/>
              <a:gd name="connsiteY52" fmla="*/ 2319337 h 6858000"/>
              <a:gd name="connsiteX53" fmla="*/ 75583 w 4838076"/>
              <a:gd name="connsiteY53" fmla="*/ 2359025 h 6858000"/>
              <a:gd name="connsiteX54" fmla="*/ 95738 w 4838076"/>
              <a:gd name="connsiteY54" fmla="*/ 2395537 h 6858000"/>
              <a:gd name="connsiteX55" fmla="*/ 115893 w 4838076"/>
              <a:gd name="connsiteY55" fmla="*/ 2433637 h 6858000"/>
              <a:gd name="connsiteX56" fmla="*/ 134368 w 4838076"/>
              <a:gd name="connsiteY56" fmla="*/ 2471737 h 6858000"/>
              <a:gd name="connsiteX57" fmla="*/ 152844 w 4838076"/>
              <a:gd name="connsiteY57" fmla="*/ 2513012 h 6858000"/>
              <a:gd name="connsiteX58" fmla="*/ 167960 w 4838076"/>
              <a:gd name="connsiteY58" fmla="*/ 2560637 h 6858000"/>
              <a:gd name="connsiteX59" fmla="*/ 178038 w 4838076"/>
              <a:gd name="connsiteY59" fmla="*/ 2613025 h 6858000"/>
              <a:gd name="connsiteX60" fmla="*/ 188115 w 4838076"/>
              <a:gd name="connsiteY60" fmla="*/ 2671762 h 6858000"/>
              <a:gd name="connsiteX61" fmla="*/ 189795 w 4838076"/>
              <a:gd name="connsiteY61" fmla="*/ 2741612 h 6858000"/>
              <a:gd name="connsiteX62" fmla="*/ 188115 w 4838076"/>
              <a:gd name="connsiteY62" fmla="*/ 2809875 h 6858000"/>
              <a:gd name="connsiteX63" fmla="*/ 178038 w 4838076"/>
              <a:gd name="connsiteY63" fmla="*/ 2868612 h 6858000"/>
              <a:gd name="connsiteX64" fmla="*/ 167960 w 4838076"/>
              <a:gd name="connsiteY64" fmla="*/ 2922587 h 6858000"/>
              <a:gd name="connsiteX65" fmla="*/ 152844 w 4838076"/>
              <a:gd name="connsiteY65" fmla="*/ 2967037 h 6858000"/>
              <a:gd name="connsiteX66" fmla="*/ 134368 w 4838076"/>
              <a:gd name="connsiteY66" fmla="*/ 3009900 h 6858000"/>
              <a:gd name="connsiteX67" fmla="*/ 115893 w 4838076"/>
              <a:gd name="connsiteY67" fmla="*/ 3046412 h 6858000"/>
              <a:gd name="connsiteX68" fmla="*/ 95738 w 4838076"/>
              <a:gd name="connsiteY68" fmla="*/ 3084512 h 6858000"/>
              <a:gd name="connsiteX69" fmla="*/ 75583 w 4838076"/>
              <a:gd name="connsiteY69" fmla="*/ 3121025 h 6858000"/>
              <a:gd name="connsiteX70" fmla="*/ 55427 w 4838076"/>
              <a:gd name="connsiteY70" fmla="*/ 3160712 h 6858000"/>
              <a:gd name="connsiteX71" fmla="*/ 38632 w 4838076"/>
              <a:gd name="connsiteY71" fmla="*/ 3201987 h 6858000"/>
              <a:gd name="connsiteX72" fmla="*/ 23515 w 4838076"/>
              <a:gd name="connsiteY72" fmla="*/ 3248025 h 6858000"/>
              <a:gd name="connsiteX73" fmla="*/ 11758 w 4838076"/>
              <a:gd name="connsiteY73" fmla="*/ 3300412 h 6858000"/>
              <a:gd name="connsiteX74" fmla="*/ 3359 w 4838076"/>
              <a:gd name="connsiteY74" fmla="*/ 3360737 h 6858000"/>
              <a:gd name="connsiteX75" fmla="*/ 0 w 4838076"/>
              <a:gd name="connsiteY75" fmla="*/ 3427412 h 6858000"/>
              <a:gd name="connsiteX76" fmla="*/ 3359 w 4838076"/>
              <a:gd name="connsiteY76" fmla="*/ 3497262 h 6858000"/>
              <a:gd name="connsiteX77" fmla="*/ 11758 w 4838076"/>
              <a:gd name="connsiteY77" fmla="*/ 3557587 h 6858000"/>
              <a:gd name="connsiteX78" fmla="*/ 23515 w 4838076"/>
              <a:gd name="connsiteY78" fmla="*/ 3609975 h 6858000"/>
              <a:gd name="connsiteX79" fmla="*/ 38632 w 4838076"/>
              <a:gd name="connsiteY79" fmla="*/ 3656012 h 6858000"/>
              <a:gd name="connsiteX80" fmla="*/ 55427 w 4838076"/>
              <a:gd name="connsiteY80" fmla="*/ 3697287 h 6858000"/>
              <a:gd name="connsiteX81" fmla="*/ 75583 w 4838076"/>
              <a:gd name="connsiteY81" fmla="*/ 3736975 h 6858000"/>
              <a:gd name="connsiteX82" fmla="*/ 115893 w 4838076"/>
              <a:gd name="connsiteY82" fmla="*/ 3811587 h 6858000"/>
              <a:gd name="connsiteX83" fmla="*/ 134368 w 4838076"/>
              <a:gd name="connsiteY83" fmla="*/ 3848100 h 6858000"/>
              <a:gd name="connsiteX84" fmla="*/ 152844 w 4838076"/>
              <a:gd name="connsiteY84" fmla="*/ 3890962 h 6858000"/>
              <a:gd name="connsiteX85" fmla="*/ 167960 w 4838076"/>
              <a:gd name="connsiteY85" fmla="*/ 3935412 h 6858000"/>
              <a:gd name="connsiteX86" fmla="*/ 178038 w 4838076"/>
              <a:gd name="connsiteY86" fmla="*/ 3987800 h 6858000"/>
              <a:gd name="connsiteX87" fmla="*/ 188115 w 4838076"/>
              <a:gd name="connsiteY87" fmla="*/ 4048125 h 6858000"/>
              <a:gd name="connsiteX88" fmla="*/ 189795 w 4838076"/>
              <a:gd name="connsiteY88" fmla="*/ 4116387 h 6858000"/>
              <a:gd name="connsiteX89" fmla="*/ 188115 w 4838076"/>
              <a:gd name="connsiteY89" fmla="*/ 4186237 h 6858000"/>
              <a:gd name="connsiteX90" fmla="*/ 178038 w 4838076"/>
              <a:gd name="connsiteY90" fmla="*/ 4244975 h 6858000"/>
              <a:gd name="connsiteX91" fmla="*/ 167960 w 4838076"/>
              <a:gd name="connsiteY91" fmla="*/ 4297362 h 6858000"/>
              <a:gd name="connsiteX92" fmla="*/ 152844 w 4838076"/>
              <a:gd name="connsiteY92" fmla="*/ 4343400 h 6858000"/>
              <a:gd name="connsiteX93" fmla="*/ 134368 w 4838076"/>
              <a:gd name="connsiteY93" fmla="*/ 4386262 h 6858000"/>
              <a:gd name="connsiteX94" fmla="*/ 115893 w 4838076"/>
              <a:gd name="connsiteY94" fmla="*/ 4424362 h 6858000"/>
              <a:gd name="connsiteX95" fmla="*/ 75583 w 4838076"/>
              <a:gd name="connsiteY95" fmla="*/ 4498975 h 6858000"/>
              <a:gd name="connsiteX96" fmla="*/ 55427 w 4838076"/>
              <a:gd name="connsiteY96" fmla="*/ 4537075 h 6858000"/>
              <a:gd name="connsiteX97" fmla="*/ 38632 w 4838076"/>
              <a:gd name="connsiteY97" fmla="*/ 4579937 h 6858000"/>
              <a:gd name="connsiteX98" fmla="*/ 23515 w 4838076"/>
              <a:gd name="connsiteY98" fmla="*/ 4625975 h 6858000"/>
              <a:gd name="connsiteX99" fmla="*/ 11758 w 4838076"/>
              <a:gd name="connsiteY99" fmla="*/ 4678362 h 6858000"/>
              <a:gd name="connsiteX100" fmla="*/ 3359 w 4838076"/>
              <a:gd name="connsiteY100" fmla="*/ 4738687 h 6858000"/>
              <a:gd name="connsiteX101" fmla="*/ 0 w 4838076"/>
              <a:gd name="connsiteY101" fmla="*/ 4806950 h 6858000"/>
              <a:gd name="connsiteX102" fmla="*/ 3359 w 4838076"/>
              <a:gd name="connsiteY102" fmla="*/ 4875212 h 6858000"/>
              <a:gd name="connsiteX103" fmla="*/ 11758 w 4838076"/>
              <a:gd name="connsiteY103" fmla="*/ 4935537 h 6858000"/>
              <a:gd name="connsiteX104" fmla="*/ 23515 w 4838076"/>
              <a:gd name="connsiteY104" fmla="*/ 4987925 h 6858000"/>
              <a:gd name="connsiteX105" fmla="*/ 38632 w 4838076"/>
              <a:gd name="connsiteY105" fmla="*/ 5033962 h 6858000"/>
              <a:gd name="connsiteX106" fmla="*/ 55427 w 4838076"/>
              <a:gd name="connsiteY106" fmla="*/ 5075237 h 6858000"/>
              <a:gd name="connsiteX107" fmla="*/ 75583 w 4838076"/>
              <a:gd name="connsiteY107" fmla="*/ 5114925 h 6858000"/>
              <a:gd name="connsiteX108" fmla="*/ 95738 w 4838076"/>
              <a:gd name="connsiteY108" fmla="*/ 5149850 h 6858000"/>
              <a:gd name="connsiteX109" fmla="*/ 115893 w 4838076"/>
              <a:gd name="connsiteY109" fmla="*/ 5186362 h 6858000"/>
              <a:gd name="connsiteX110" fmla="*/ 134368 w 4838076"/>
              <a:gd name="connsiteY110" fmla="*/ 5226050 h 6858000"/>
              <a:gd name="connsiteX111" fmla="*/ 152844 w 4838076"/>
              <a:gd name="connsiteY111" fmla="*/ 5268912 h 6858000"/>
              <a:gd name="connsiteX112" fmla="*/ 167960 w 4838076"/>
              <a:gd name="connsiteY112" fmla="*/ 5313362 h 6858000"/>
              <a:gd name="connsiteX113" fmla="*/ 178038 w 4838076"/>
              <a:gd name="connsiteY113" fmla="*/ 5365750 h 6858000"/>
              <a:gd name="connsiteX114" fmla="*/ 188115 w 4838076"/>
              <a:gd name="connsiteY114" fmla="*/ 5426075 h 6858000"/>
              <a:gd name="connsiteX115" fmla="*/ 189795 w 4838076"/>
              <a:gd name="connsiteY115" fmla="*/ 5494337 h 6858000"/>
              <a:gd name="connsiteX116" fmla="*/ 188115 w 4838076"/>
              <a:gd name="connsiteY116" fmla="*/ 5562600 h 6858000"/>
              <a:gd name="connsiteX117" fmla="*/ 178038 w 4838076"/>
              <a:gd name="connsiteY117" fmla="*/ 5622925 h 6858000"/>
              <a:gd name="connsiteX118" fmla="*/ 167960 w 4838076"/>
              <a:gd name="connsiteY118" fmla="*/ 5675312 h 6858000"/>
              <a:gd name="connsiteX119" fmla="*/ 152844 w 4838076"/>
              <a:gd name="connsiteY119" fmla="*/ 5721350 h 6858000"/>
              <a:gd name="connsiteX120" fmla="*/ 134368 w 4838076"/>
              <a:gd name="connsiteY120" fmla="*/ 5762625 h 6858000"/>
              <a:gd name="connsiteX121" fmla="*/ 115893 w 4838076"/>
              <a:gd name="connsiteY121" fmla="*/ 5802312 h 6858000"/>
              <a:gd name="connsiteX122" fmla="*/ 95738 w 4838076"/>
              <a:gd name="connsiteY122" fmla="*/ 5840412 h 6858000"/>
              <a:gd name="connsiteX123" fmla="*/ 75583 w 4838076"/>
              <a:gd name="connsiteY123" fmla="*/ 5876925 h 6858000"/>
              <a:gd name="connsiteX124" fmla="*/ 55427 w 4838076"/>
              <a:gd name="connsiteY124" fmla="*/ 5915025 h 6858000"/>
              <a:gd name="connsiteX125" fmla="*/ 38632 w 4838076"/>
              <a:gd name="connsiteY125" fmla="*/ 5956300 h 6858000"/>
              <a:gd name="connsiteX126" fmla="*/ 23515 w 4838076"/>
              <a:gd name="connsiteY126" fmla="*/ 6003925 h 6858000"/>
              <a:gd name="connsiteX127" fmla="*/ 11758 w 4838076"/>
              <a:gd name="connsiteY127" fmla="*/ 6056312 h 6858000"/>
              <a:gd name="connsiteX128" fmla="*/ 3359 w 4838076"/>
              <a:gd name="connsiteY128" fmla="*/ 6113462 h 6858000"/>
              <a:gd name="connsiteX129" fmla="*/ 0 w 4838076"/>
              <a:gd name="connsiteY129" fmla="*/ 6183312 h 6858000"/>
              <a:gd name="connsiteX130" fmla="*/ 3359 w 4838076"/>
              <a:gd name="connsiteY130" fmla="*/ 6251575 h 6858000"/>
              <a:gd name="connsiteX131" fmla="*/ 11758 w 4838076"/>
              <a:gd name="connsiteY131" fmla="*/ 6311900 h 6858000"/>
              <a:gd name="connsiteX132" fmla="*/ 23515 w 4838076"/>
              <a:gd name="connsiteY132" fmla="*/ 6361112 h 6858000"/>
              <a:gd name="connsiteX133" fmla="*/ 38632 w 4838076"/>
              <a:gd name="connsiteY133" fmla="*/ 6407150 h 6858000"/>
              <a:gd name="connsiteX134" fmla="*/ 55427 w 4838076"/>
              <a:gd name="connsiteY134" fmla="*/ 6448425 h 6858000"/>
              <a:gd name="connsiteX135" fmla="*/ 73903 w 4838076"/>
              <a:gd name="connsiteY135" fmla="*/ 6488112 h 6858000"/>
              <a:gd name="connsiteX136" fmla="*/ 92379 w 4838076"/>
              <a:gd name="connsiteY136" fmla="*/ 6523037 h 6858000"/>
              <a:gd name="connsiteX137" fmla="*/ 112534 w 4838076"/>
              <a:gd name="connsiteY137" fmla="*/ 6561137 h 6858000"/>
              <a:gd name="connsiteX138" fmla="*/ 132689 w 4838076"/>
              <a:gd name="connsiteY138" fmla="*/ 6597650 h 6858000"/>
              <a:gd name="connsiteX139" fmla="*/ 149485 w 4838076"/>
              <a:gd name="connsiteY139" fmla="*/ 6640512 h 6858000"/>
              <a:gd name="connsiteX140" fmla="*/ 166281 w 4838076"/>
              <a:gd name="connsiteY140" fmla="*/ 6683375 h 6858000"/>
              <a:gd name="connsiteX141" fmla="*/ 176358 w 4838076"/>
              <a:gd name="connsiteY141" fmla="*/ 6735762 h 6858000"/>
              <a:gd name="connsiteX142" fmla="*/ 184756 w 4838076"/>
              <a:gd name="connsiteY142" fmla="*/ 6791325 h 6858000"/>
              <a:gd name="connsiteX143" fmla="*/ 189795 w 4838076"/>
              <a:gd name="connsiteY143" fmla="*/ 6858000 h 6858000"/>
              <a:gd name="connsiteX144" fmla="*/ 334173 w 4838076"/>
              <a:gd name="connsiteY144" fmla="*/ 6858000 h 6858000"/>
              <a:gd name="connsiteX145" fmla="*/ 334174 w 4838076"/>
              <a:gd name="connsiteY145" fmla="*/ 6858000 h 6858000"/>
              <a:gd name="connsiteX146" fmla="*/ 3459219 w 4838076"/>
              <a:gd name="connsiteY146" fmla="*/ 6858000 h 6858000"/>
              <a:gd name="connsiteX147" fmla="*/ 4417162 w 4838076"/>
              <a:gd name="connsiteY147" fmla="*/ 6858000 h 6858000"/>
              <a:gd name="connsiteX148" fmla="*/ 4838076 w 4838076"/>
              <a:gd name="connsiteY14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</a:cxnLst>
            <a:rect l="l" t="t" r="r" b="b"/>
            <a:pathLst>
              <a:path w="4838076" h="6858000">
                <a:moveTo>
                  <a:pt x="4838076" y="0"/>
                </a:moveTo>
                <a:lnTo>
                  <a:pt x="4417162" y="0"/>
                </a:lnTo>
                <a:lnTo>
                  <a:pt x="3459219" y="0"/>
                </a:lnTo>
                <a:lnTo>
                  <a:pt x="334174" y="0"/>
                </a:lnTo>
                <a:lnTo>
                  <a:pt x="334173" y="0"/>
                </a:lnTo>
                <a:lnTo>
                  <a:pt x="189795" y="0"/>
                </a:lnTo>
                <a:lnTo>
                  <a:pt x="184756" y="66675"/>
                </a:lnTo>
                <a:lnTo>
                  <a:pt x="176358" y="122237"/>
                </a:lnTo>
                <a:lnTo>
                  <a:pt x="166281" y="174625"/>
                </a:lnTo>
                <a:lnTo>
                  <a:pt x="149485" y="217487"/>
                </a:lnTo>
                <a:lnTo>
                  <a:pt x="132689" y="260350"/>
                </a:lnTo>
                <a:lnTo>
                  <a:pt x="112534" y="296862"/>
                </a:lnTo>
                <a:lnTo>
                  <a:pt x="92379" y="334962"/>
                </a:lnTo>
                <a:lnTo>
                  <a:pt x="73903" y="369887"/>
                </a:lnTo>
                <a:lnTo>
                  <a:pt x="55427" y="409575"/>
                </a:lnTo>
                <a:lnTo>
                  <a:pt x="38632" y="450850"/>
                </a:lnTo>
                <a:lnTo>
                  <a:pt x="23515" y="496887"/>
                </a:lnTo>
                <a:lnTo>
                  <a:pt x="11758" y="546100"/>
                </a:lnTo>
                <a:lnTo>
                  <a:pt x="3359" y="606425"/>
                </a:lnTo>
                <a:lnTo>
                  <a:pt x="0" y="673100"/>
                </a:lnTo>
                <a:lnTo>
                  <a:pt x="3359" y="744537"/>
                </a:lnTo>
                <a:lnTo>
                  <a:pt x="11758" y="801687"/>
                </a:lnTo>
                <a:lnTo>
                  <a:pt x="23515" y="854075"/>
                </a:lnTo>
                <a:lnTo>
                  <a:pt x="38632" y="901700"/>
                </a:lnTo>
                <a:lnTo>
                  <a:pt x="55427" y="942975"/>
                </a:lnTo>
                <a:lnTo>
                  <a:pt x="75583" y="981075"/>
                </a:lnTo>
                <a:lnTo>
                  <a:pt x="95738" y="1017587"/>
                </a:lnTo>
                <a:lnTo>
                  <a:pt x="115893" y="1055687"/>
                </a:lnTo>
                <a:lnTo>
                  <a:pt x="134368" y="1095375"/>
                </a:lnTo>
                <a:lnTo>
                  <a:pt x="152844" y="1136650"/>
                </a:lnTo>
                <a:lnTo>
                  <a:pt x="167960" y="1182687"/>
                </a:lnTo>
                <a:lnTo>
                  <a:pt x="178038" y="1235075"/>
                </a:lnTo>
                <a:lnTo>
                  <a:pt x="188115" y="1295400"/>
                </a:lnTo>
                <a:lnTo>
                  <a:pt x="189795" y="1363662"/>
                </a:lnTo>
                <a:lnTo>
                  <a:pt x="188115" y="1431925"/>
                </a:lnTo>
                <a:lnTo>
                  <a:pt x="178038" y="1492250"/>
                </a:lnTo>
                <a:lnTo>
                  <a:pt x="167960" y="1544637"/>
                </a:lnTo>
                <a:lnTo>
                  <a:pt x="152844" y="1589087"/>
                </a:lnTo>
                <a:lnTo>
                  <a:pt x="134368" y="1631950"/>
                </a:lnTo>
                <a:lnTo>
                  <a:pt x="115893" y="1671637"/>
                </a:lnTo>
                <a:lnTo>
                  <a:pt x="95738" y="1708150"/>
                </a:lnTo>
                <a:lnTo>
                  <a:pt x="75583" y="1743075"/>
                </a:lnTo>
                <a:lnTo>
                  <a:pt x="55427" y="1782762"/>
                </a:lnTo>
                <a:lnTo>
                  <a:pt x="38632" y="1824037"/>
                </a:lnTo>
                <a:lnTo>
                  <a:pt x="23515" y="1870075"/>
                </a:lnTo>
                <a:lnTo>
                  <a:pt x="11758" y="1922462"/>
                </a:lnTo>
                <a:lnTo>
                  <a:pt x="3359" y="1982787"/>
                </a:lnTo>
                <a:lnTo>
                  <a:pt x="0" y="2051050"/>
                </a:lnTo>
                <a:lnTo>
                  <a:pt x="3359" y="2119312"/>
                </a:lnTo>
                <a:lnTo>
                  <a:pt x="11758" y="2179637"/>
                </a:lnTo>
                <a:lnTo>
                  <a:pt x="23515" y="2232025"/>
                </a:lnTo>
                <a:lnTo>
                  <a:pt x="38632" y="2278062"/>
                </a:lnTo>
                <a:lnTo>
                  <a:pt x="55427" y="2319337"/>
                </a:lnTo>
                <a:lnTo>
                  <a:pt x="75583" y="2359025"/>
                </a:lnTo>
                <a:lnTo>
                  <a:pt x="95738" y="2395537"/>
                </a:lnTo>
                <a:lnTo>
                  <a:pt x="115893" y="2433637"/>
                </a:lnTo>
                <a:lnTo>
                  <a:pt x="134368" y="2471737"/>
                </a:lnTo>
                <a:lnTo>
                  <a:pt x="152844" y="2513012"/>
                </a:lnTo>
                <a:lnTo>
                  <a:pt x="167960" y="2560637"/>
                </a:lnTo>
                <a:lnTo>
                  <a:pt x="178038" y="2613025"/>
                </a:lnTo>
                <a:lnTo>
                  <a:pt x="188115" y="2671762"/>
                </a:lnTo>
                <a:lnTo>
                  <a:pt x="189795" y="2741612"/>
                </a:lnTo>
                <a:lnTo>
                  <a:pt x="188115" y="2809875"/>
                </a:lnTo>
                <a:lnTo>
                  <a:pt x="178038" y="2868612"/>
                </a:lnTo>
                <a:lnTo>
                  <a:pt x="167960" y="2922587"/>
                </a:lnTo>
                <a:lnTo>
                  <a:pt x="152844" y="2967037"/>
                </a:lnTo>
                <a:lnTo>
                  <a:pt x="134368" y="3009900"/>
                </a:lnTo>
                <a:lnTo>
                  <a:pt x="115893" y="3046412"/>
                </a:lnTo>
                <a:lnTo>
                  <a:pt x="95738" y="3084512"/>
                </a:lnTo>
                <a:lnTo>
                  <a:pt x="75583" y="3121025"/>
                </a:lnTo>
                <a:lnTo>
                  <a:pt x="55427" y="3160712"/>
                </a:lnTo>
                <a:lnTo>
                  <a:pt x="38632" y="3201987"/>
                </a:lnTo>
                <a:lnTo>
                  <a:pt x="23515" y="3248025"/>
                </a:lnTo>
                <a:lnTo>
                  <a:pt x="11758" y="3300412"/>
                </a:lnTo>
                <a:lnTo>
                  <a:pt x="3359" y="3360737"/>
                </a:lnTo>
                <a:lnTo>
                  <a:pt x="0" y="3427412"/>
                </a:lnTo>
                <a:lnTo>
                  <a:pt x="3359" y="3497262"/>
                </a:lnTo>
                <a:lnTo>
                  <a:pt x="11758" y="3557587"/>
                </a:lnTo>
                <a:lnTo>
                  <a:pt x="23515" y="3609975"/>
                </a:lnTo>
                <a:lnTo>
                  <a:pt x="38632" y="3656012"/>
                </a:lnTo>
                <a:lnTo>
                  <a:pt x="55427" y="3697287"/>
                </a:lnTo>
                <a:lnTo>
                  <a:pt x="75583" y="3736975"/>
                </a:lnTo>
                <a:lnTo>
                  <a:pt x="115893" y="3811587"/>
                </a:lnTo>
                <a:lnTo>
                  <a:pt x="134368" y="3848100"/>
                </a:lnTo>
                <a:lnTo>
                  <a:pt x="152844" y="3890962"/>
                </a:lnTo>
                <a:lnTo>
                  <a:pt x="167960" y="3935412"/>
                </a:lnTo>
                <a:lnTo>
                  <a:pt x="178038" y="3987800"/>
                </a:lnTo>
                <a:lnTo>
                  <a:pt x="188115" y="4048125"/>
                </a:lnTo>
                <a:lnTo>
                  <a:pt x="189795" y="4116387"/>
                </a:lnTo>
                <a:lnTo>
                  <a:pt x="188115" y="4186237"/>
                </a:lnTo>
                <a:lnTo>
                  <a:pt x="178038" y="4244975"/>
                </a:lnTo>
                <a:lnTo>
                  <a:pt x="167960" y="4297362"/>
                </a:lnTo>
                <a:lnTo>
                  <a:pt x="152844" y="4343400"/>
                </a:lnTo>
                <a:lnTo>
                  <a:pt x="134368" y="4386262"/>
                </a:lnTo>
                <a:lnTo>
                  <a:pt x="115893" y="4424362"/>
                </a:lnTo>
                <a:lnTo>
                  <a:pt x="75583" y="4498975"/>
                </a:lnTo>
                <a:lnTo>
                  <a:pt x="55427" y="4537075"/>
                </a:lnTo>
                <a:lnTo>
                  <a:pt x="38632" y="4579937"/>
                </a:lnTo>
                <a:lnTo>
                  <a:pt x="23515" y="4625975"/>
                </a:lnTo>
                <a:lnTo>
                  <a:pt x="11758" y="4678362"/>
                </a:lnTo>
                <a:lnTo>
                  <a:pt x="3359" y="4738687"/>
                </a:lnTo>
                <a:lnTo>
                  <a:pt x="0" y="4806950"/>
                </a:lnTo>
                <a:lnTo>
                  <a:pt x="3359" y="4875212"/>
                </a:lnTo>
                <a:lnTo>
                  <a:pt x="11758" y="4935537"/>
                </a:lnTo>
                <a:lnTo>
                  <a:pt x="23515" y="4987925"/>
                </a:lnTo>
                <a:lnTo>
                  <a:pt x="38632" y="5033962"/>
                </a:lnTo>
                <a:lnTo>
                  <a:pt x="55427" y="5075237"/>
                </a:lnTo>
                <a:lnTo>
                  <a:pt x="75583" y="5114925"/>
                </a:lnTo>
                <a:lnTo>
                  <a:pt x="95738" y="5149850"/>
                </a:lnTo>
                <a:lnTo>
                  <a:pt x="115893" y="5186362"/>
                </a:lnTo>
                <a:lnTo>
                  <a:pt x="134368" y="5226050"/>
                </a:lnTo>
                <a:lnTo>
                  <a:pt x="152844" y="5268912"/>
                </a:lnTo>
                <a:lnTo>
                  <a:pt x="167960" y="5313362"/>
                </a:lnTo>
                <a:lnTo>
                  <a:pt x="178038" y="5365750"/>
                </a:lnTo>
                <a:lnTo>
                  <a:pt x="188115" y="5426075"/>
                </a:lnTo>
                <a:lnTo>
                  <a:pt x="189795" y="5494337"/>
                </a:lnTo>
                <a:lnTo>
                  <a:pt x="188115" y="5562600"/>
                </a:lnTo>
                <a:lnTo>
                  <a:pt x="178038" y="5622925"/>
                </a:lnTo>
                <a:lnTo>
                  <a:pt x="167960" y="5675312"/>
                </a:lnTo>
                <a:lnTo>
                  <a:pt x="152844" y="5721350"/>
                </a:lnTo>
                <a:lnTo>
                  <a:pt x="134368" y="5762625"/>
                </a:lnTo>
                <a:lnTo>
                  <a:pt x="115893" y="5802312"/>
                </a:lnTo>
                <a:lnTo>
                  <a:pt x="95738" y="5840412"/>
                </a:lnTo>
                <a:lnTo>
                  <a:pt x="75583" y="5876925"/>
                </a:lnTo>
                <a:lnTo>
                  <a:pt x="55427" y="5915025"/>
                </a:lnTo>
                <a:lnTo>
                  <a:pt x="38632" y="5956300"/>
                </a:lnTo>
                <a:lnTo>
                  <a:pt x="23515" y="6003925"/>
                </a:lnTo>
                <a:lnTo>
                  <a:pt x="11758" y="6056312"/>
                </a:lnTo>
                <a:lnTo>
                  <a:pt x="3359" y="6113462"/>
                </a:lnTo>
                <a:lnTo>
                  <a:pt x="0" y="6183312"/>
                </a:lnTo>
                <a:lnTo>
                  <a:pt x="3359" y="6251575"/>
                </a:lnTo>
                <a:lnTo>
                  <a:pt x="11758" y="6311900"/>
                </a:lnTo>
                <a:lnTo>
                  <a:pt x="23515" y="6361112"/>
                </a:lnTo>
                <a:lnTo>
                  <a:pt x="38632" y="6407150"/>
                </a:lnTo>
                <a:lnTo>
                  <a:pt x="55427" y="6448425"/>
                </a:lnTo>
                <a:lnTo>
                  <a:pt x="73903" y="6488112"/>
                </a:lnTo>
                <a:lnTo>
                  <a:pt x="92379" y="6523037"/>
                </a:lnTo>
                <a:lnTo>
                  <a:pt x="112534" y="6561137"/>
                </a:lnTo>
                <a:lnTo>
                  <a:pt x="132689" y="6597650"/>
                </a:lnTo>
                <a:lnTo>
                  <a:pt x="149485" y="6640512"/>
                </a:lnTo>
                <a:lnTo>
                  <a:pt x="166281" y="6683375"/>
                </a:lnTo>
                <a:lnTo>
                  <a:pt x="176358" y="6735762"/>
                </a:lnTo>
                <a:lnTo>
                  <a:pt x="184756" y="6791325"/>
                </a:lnTo>
                <a:lnTo>
                  <a:pt x="189795" y="6858000"/>
                </a:lnTo>
                <a:lnTo>
                  <a:pt x="334173" y="6858000"/>
                </a:lnTo>
                <a:lnTo>
                  <a:pt x="334174" y="6858000"/>
                </a:lnTo>
                <a:lnTo>
                  <a:pt x="3459219" y="6858000"/>
                </a:lnTo>
                <a:lnTo>
                  <a:pt x="4417162" y="6858000"/>
                </a:lnTo>
                <a:lnTo>
                  <a:pt x="4838076" y="6858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7" name="Freeform: Shape 56">
            <a:extLst>
              <a:ext uri="{FF2B5EF4-FFF2-40B4-BE49-F238E27FC236}">
                <a16:creationId xmlns:a16="http://schemas.microsoft.com/office/drawing/2014/main" id="{11BAB570-FF10-4E96-8A3F-FA9804702B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4693698" cy="6858000"/>
          </a:xfrm>
          <a:custGeom>
            <a:avLst/>
            <a:gdLst>
              <a:gd name="connsiteX0" fmla="*/ 0 w 4693698"/>
              <a:gd name="connsiteY0" fmla="*/ 0 h 6858000"/>
              <a:gd name="connsiteX1" fmla="*/ 420914 w 4693698"/>
              <a:gd name="connsiteY1" fmla="*/ 0 h 6858000"/>
              <a:gd name="connsiteX2" fmla="*/ 1582057 w 4693698"/>
              <a:gd name="connsiteY2" fmla="*/ 0 h 6858000"/>
              <a:gd name="connsiteX3" fmla="*/ 4503903 w 4693698"/>
              <a:gd name="connsiteY3" fmla="*/ 0 h 6858000"/>
              <a:gd name="connsiteX4" fmla="*/ 4508943 w 4693698"/>
              <a:gd name="connsiteY4" fmla="*/ 66675 h 6858000"/>
              <a:gd name="connsiteX5" fmla="*/ 4517340 w 4693698"/>
              <a:gd name="connsiteY5" fmla="*/ 122237 h 6858000"/>
              <a:gd name="connsiteX6" fmla="*/ 4527418 w 4693698"/>
              <a:gd name="connsiteY6" fmla="*/ 174625 h 6858000"/>
              <a:gd name="connsiteX7" fmla="*/ 4544214 w 4693698"/>
              <a:gd name="connsiteY7" fmla="*/ 217487 h 6858000"/>
              <a:gd name="connsiteX8" fmla="*/ 4561010 w 4693698"/>
              <a:gd name="connsiteY8" fmla="*/ 260350 h 6858000"/>
              <a:gd name="connsiteX9" fmla="*/ 4581165 w 4693698"/>
              <a:gd name="connsiteY9" fmla="*/ 296862 h 6858000"/>
              <a:gd name="connsiteX10" fmla="*/ 4601320 w 4693698"/>
              <a:gd name="connsiteY10" fmla="*/ 334962 h 6858000"/>
              <a:gd name="connsiteX11" fmla="*/ 4619796 w 4693698"/>
              <a:gd name="connsiteY11" fmla="*/ 369887 h 6858000"/>
              <a:gd name="connsiteX12" fmla="*/ 4638271 w 4693698"/>
              <a:gd name="connsiteY12" fmla="*/ 409575 h 6858000"/>
              <a:gd name="connsiteX13" fmla="*/ 4655067 w 4693698"/>
              <a:gd name="connsiteY13" fmla="*/ 450850 h 6858000"/>
              <a:gd name="connsiteX14" fmla="*/ 4670184 w 4693698"/>
              <a:gd name="connsiteY14" fmla="*/ 496887 h 6858000"/>
              <a:gd name="connsiteX15" fmla="*/ 4681941 w 4693698"/>
              <a:gd name="connsiteY15" fmla="*/ 546100 h 6858000"/>
              <a:gd name="connsiteX16" fmla="*/ 4690339 w 4693698"/>
              <a:gd name="connsiteY16" fmla="*/ 606425 h 6858000"/>
              <a:gd name="connsiteX17" fmla="*/ 4693698 w 4693698"/>
              <a:gd name="connsiteY17" fmla="*/ 673100 h 6858000"/>
              <a:gd name="connsiteX18" fmla="*/ 4690339 w 4693698"/>
              <a:gd name="connsiteY18" fmla="*/ 744537 h 6858000"/>
              <a:gd name="connsiteX19" fmla="*/ 4681941 w 4693698"/>
              <a:gd name="connsiteY19" fmla="*/ 801687 h 6858000"/>
              <a:gd name="connsiteX20" fmla="*/ 4670184 w 4693698"/>
              <a:gd name="connsiteY20" fmla="*/ 854075 h 6858000"/>
              <a:gd name="connsiteX21" fmla="*/ 4655067 w 4693698"/>
              <a:gd name="connsiteY21" fmla="*/ 901700 h 6858000"/>
              <a:gd name="connsiteX22" fmla="*/ 4638271 w 4693698"/>
              <a:gd name="connsiteY22" fmla="*/ 942975 h 6858000"/>
              <a:gd name="connsiteX23" fmla="*/ 4618116 w 4693698"/>
              <a:gd name="connsiteY23" fmla="*/ 981075 h 6858000"/>
              <a:gd name="connsiteX24" fmla="*/ 4597961 w 4693698"/>
              <a:gd name="connsiteY24" fmla="*/ 1017587 h 6858000"/>
              <a:gd name="connsiteX25" fmla="*/ 4577806 w 4693698"/>
              <a:gd name="connsiteY25" fmla="*/ 1055687 h 6858000"/>
              <a:gd name="connsiteX26" fmla="*/ 4559330 w 4693698"/>
              <a:gd name="connsiteY26" fmla="*/ 1095375 h 6858000"/>
              <a:gd name="connsiteX27" fmla="*/ 4540854 w 4693698"/>
              <a:gd name="connsiteY27" fmla="*/ 1136650 h 6858000"/>
              <a:gd name="connsiteX28" fmla="*/ 4525739 w 4693698"/>
              <a:gd name="connsiteY28" fmla="*/ 1182687 h 6858000"/>
              <a:gd name="connsiteX29" fmla="*/ 4515661 w 4693698"/>
              <a:gd name="connsiteY29" fmla="*/ 1235075 h 6858000"/>
              <a:gd name="connsiteX30" fmla="*/ 4505583 w 4693698"/>
              <a:gd name="connsiteY30" fmla="*/ 1295400 h 6858000"/>
              <a:gd name="connsiteX31" fmla="*/ 4503903 w 4693698"/>
              <a:gd name="connsiteY31" fmla="*/ 1363662 h 6858000"/>
              <a:gd name="connsiteX32" fmla="*/ 4505583 w 4693698"/>
              <a:gd name="connsiteY32" fmla="*/ 1431925 h 6858000"/>
              <a:gd name="connsiteX33" fmla="*/ 4515661 w 4693698"/>
              <a:gd name="connsiteY33" fmla="*/ 1492250 h 6858000"/>
              <a:gd name="connsiteX34" fmla="*/ 4525739 w 4693698"/>
              <a:gd name="connsiteY34" fmla="*/ 1544637 h 6858000"/>
              <a:gd name="connsiteX35" fmla="*/ 4540854 w 4693698"/>
              <a:gd name="connsiteY35" fmla="*/ 1589087 h 6858000"/>
              <a:gd name="connsiteX36" fmla="*/ 4559330 w 4693698"/>
              <a:gd name="connsiteY36" fmla="*/ 1631950 h 6858000"/>
              <a:gd name="connsiteX37" fmla="*/ 4577806 w 4693698"/>
              <a:gd name="connsiteY37" fmla="*/ 1671637 h 6858000"/>
              <a:gd name="connsiteX38" fmla="*/ 4597961 w 4693698"/>
              <a:gd name="connsiteY38" fmla="*/ 1708150 h 6858000"/>
              <a:gd name="connsiteX39" fmla="*/ 4618116 w 4693698"/>
              <a:gd name="connsiteY39" fmla="*/ 1743075 h 6858000"/>
              <a:gd name="connsiteX40" fmla="*/ 4638271 w 4693698"/>
              <a:gd name="connsiteY40" fmla="*/ 1782762 h 6858000"/>
              <a:gd name="connsiteX41" fmla="*/ 4655067 w 4693698"/>
              <a:gd name="connsiteY41" fmla="*/ 1824037 h 6858000"/>
              <a:gd name="connsiteX42" fmla="*/ 4670184 w 4693698"/>
              <a:gd name="connsiteY42" fmla="*/ 1870075 h 6858000"/>
              <a:gd name="connsiteX43" fmla="*/ 4681941 w 4693698"/>
              <a:gd name="connsiteY43" fmla="*/ 1922462 h 6858000"/>
              <a:gd name="connsiteX44" fmla="*/ 4690339 w 4693698"/>
              <a:gd name="connsiteY44" fmla="*/ 1982787 h 6858000"/>
              <a:gd name="connsiteX45" fmla="*/ 4693698 w 4693698"/>
              <a:gd name="connsiteY45" fmla="*/ 2051050 h 6858000"/>
              <a:gd name="connsiteX46" fmla="*/ 4690339 w 4693698"/>
              <a:gd name="connsiteY46" fmla="*/ 2119312 h 6858000"/>
              <a:gd name="connsiteX47" fmla="*/ 4681941 w 4693698"/>
              <a:gd name="connsiteY47" fmla="*/ 2179637 h 6858000"/>
              <a:gd name="connsiteX48" fmla="*/ 4670184 w 4693698"/>
              <a:gd name="connsiteY48" fmla="*/ 2232025 h 6858000"/>
              <a:gd name="connsiteX49" fmla="*/ 4655067 w 4693698"/>
              <a:gd name="connsiteY49" fmla="*/ 2278062 h 6858000"/>
              <a:gd name="connsiteX50" fmla="*/ 4638271 w 4693698"/>
              <a:gd name="connsiteY50" fmla="*/ 2319337 h 6858000"/>
              <a:gd name="connsiteX51" fmla="*/ 4618116 w 4693698"/>
              <a:gd name="connsiteY51" fmla="*/ 2359025 h 6858000"/>
              <a:gd name="connsiteX52" fmla="*/ 4597961 w 4693698"/>
              <a:gd name="connsiteY52" fmla="*/ 2395537 h 6858000"/>
              <a:gd name="connsiteX53" fmla="*/ 4577806 w 4693698"/>
              <a:gd name="connsiteY53" fmla="*/ 2433637 h 6858000"/>
              <a:gd name="connsiteX54" fmla="*/ 4559330 w 4693698"/>
              <a:gd name="connsiteY54" fmla="*/ 2471737 h 6858000"/>
              <a:gd name="connsiteX55" fmla="*/ 4540854 w 4693698"/>
              <a:gd name="connsiteY55" fmla="*/ 2513012 h 6858000"/>
              <a:gd name="connsiteX56" fmla="*/ 4525739 w 4693698"/>
              <a:gd name="connsiteY56" fmla="*/ 2560637 h 6858000"/>
              <a:gd name="connsiteX57" fmla="*/ 4515661 w 4693698"/>
              <a:gd name="connsiteY57" fmla="*/ 2613025 h 6858000"/>
              <a:gd name="connsiteX58" fmla="*/ 4505583 w 4693698"/>
              <a:gd name="connsiteY58" fmla="*/ 2671762 h 6858000"/>
              <a:gd name="connsiteX59" fmla="*/ 4503903 w 4693698"/>
              <a:gd name="connsiteY59" fmla="*/ 2741612 h 6858000"/>
              <a:gd name="connsiteX60" fmla="*/ 4505583 w 4693698"/>
              <a:gd name="connsiteY60" fmla="*/ 2809875 h 6858000"/>
              <a:gd name="connsiteX61" fmla="*/ 4515661 w 4693698"/>
              <a:gd name="connsiteY61" fmla="*/ 2868612 h 6858000"/>
              <a:gd name="connsiteX62" fmla="*/ 4525739 w 4693698"/>
              <a:gd name="connsiteY62" fmla="*/ 2922587 h 6858000"/>
              <a:gd name="connsiteX63" fmla="*/ 4540854 w 4693698"/>
              <a:gd name="connsiteY63" fmla="*/ 2967037 h 6858000"/>
              <a:gd name="connsiteX64" fmla="*/ 4559330 w 4693698"/>
              <a:gd name="connsiteY64" fmla="*/ 3009900 h 6858000"/>
              <a:gd name="connsiteX65" fmla="*/ 4577806 w 4693698"/>
              <a:gd name="connsiteY65" fmla="*/ 3046412 h 6858000"/>
              <a:gd name="connsiteX66" fmla="*/ 4597961 w 4693698"/>
              <a:gd name="connsiteY66" fmla="*/ 3084512 h 6858000"/>
              <a:gd name="connsiteX67" fmla="*/ 4618116 w 4693698"/>
              <a:gd name="connsiteY67" fmla="*/ 3121025 h 6858000"/>
              <a:gd name="connsiteX68" fmla="*/ 4638271 w 4693698"/>
              <a:gd name="connsiteY68" fmla="*/ 3160712 h 6858000"/>
              <a:gd name="connsiteX69" fmla="*/ 4655067 w 4693698"/>
              <a:gd name="connsiteY69" fmla="*/ 3201987 h 6858000"/>
              <a:gd name="connsiteX70" fmla="*/ 4670184 w 4693698"/>
              <a:gd name="connsiteY70" fmla="*/ 3248025 h 6858000"/>
              <a:gd name="connsiteX71" fmla="*/ 4681941 w 4693698"/>
              <a:gd name="connsiteY71" fmla="*/ 3300412 h 6858000"/>
              <a:gd name="connsiteX72" fmla="*/ 4690339 w 4693698"/>
              <a:gd name="connsiteY72" fmla="*/ 3360737 h 6858000"/>
              <a:gd name="connsiteX73" fmla="*/ 4693698 w 4693698"/>
              <a:gd name="connsiteY73" fmla="*/ 3427412 h 6858000"/>
              <a:gd name="connsiteX74" fmla="*/ 4690339 w 4693698"/>
              <a:gd name="connsiteY74" fmla="*/ 3497262 h 6858000"/>
              <a:gd name="connsiteX75" fmla="*/ 4681941 w 4693698"/>
              <a:gd name="connsiteY75" fmla="*/ 3557587 h 6858000"/>
              <a:gd name="connsiteX76" fmla="*/ 4670184 w 4693698"/>
              <a:gd name="connsiteY76" fmla="*/ 3609975 h 6858000"/>
              <a:gd name="connsiteX77" fmla="*/ 4655067 w 4693698"/>
              <a:gd name="connsiteY77" fmla="*/ 3656012 h 6858000"/>
              <a:gd name="connsiteX78" fmla="*/ 4638271 w 4693698"/>
              <a:gd name="connsiteY78" fmla="*/ 3697287 h 6858000"/>
              <a:gd name="connsiteX79" fmla="*/ 4618116 w 4693698"/>
              <a:gd name="connsiteY79" fmla="*/ 3736975 h 6858000"/>
              <a:gd name="connsiteX80" fmla="*/ 4577806 w 4693698"/>
              <a:gd name="connsiteY80" fmla="*/ 3811587 h 6858000"/>
              <a:gd name="connsiteX81" fmla="*/ 4559330 w 4693698"/>
              <a:gd name="connsiteY81" fmla="*/ 3848100 h 6858000"/>
              <a:gd name="connsiteX82" fmla="*/ 4540854 w 4693698"/>
              <a:gd name="connsiteY82" fmla="*/ 3890962 h 6858000"/>
              <a:gd name="connsiteX83" fmla="*/ 4525739 w 4693698"/>
              <a:gd name="connsiteY83" fmla="*/ 3935412 h 6858000"/>
              <a:gd name="connsiteX84" fmla="*/ 4515661 w 4693698"/>
              <a:gd name="connsiteY84" fmla="*/ 3987800 h 6858000"/>
              <a:gd name="connsiteX85" fmla="*/ 4505583 w 4693698"/>
              <a:gd name="connsiteY85" fmla="*/ 4048125 h 6858000"/>
              <a:gd name="connsiteX86" fmla="*/ 4503903 w 4693698"/>
              <a:gd name="connsiteY86" fmla="*/ 4116387 h 6858000"/>
              <a:gd name="connsiteX87" fmla="*/ 4505583 w 4693698"/>
              <a:gd name="connsiteY87" fmla="*/ 4186237 h 6858000"/>
              <a:gd name="connsiteX88" fmla="*/ 4515661 w 4693698"/>
              <a:gd name="connsiteY88" fmla="*/ 4244975 h 6858000"/>
              <a:gd name="connsiteX89" fmla="*/ 4525739 w 4693698"/>
              <a:gd name="connsiteY89" fmla="*/ 4297362 h 6858000"/>
              <a:gd name="connsiteX90" fmla="*/ 4540854 w 4693698"/>
              <a:gd name="connsiteY90" fmla="*/ 4343400 h 6858000"/>
              <a:gd name="connsiteX91" fmla="*/ 4559330 w 4693698"/>
              <a:gd name="connsiteY91" fmla="*/ 4386262 h 6858000"/>
              <a:gd name="connsiteX92" fmla="*/ 4577806 w 4693698"/>
              <a:gd name="connsiteY92" fmla="*/ 4424362 h 6858000"/>
              <a:gd name="connsiteX93" fmla="*/ 4618116 w 4693698"/>
              <a:gd name="connsiteY93" fmla="*/ 4498975 h 6858000"/>
              <a:gd name="connsiteX94" fmla="*/ 4638271 w 4693698"/>
              <a:gd name="connsiteY94" fmla="*/ 4537075 h 6858000"/>
              <a:gd name="connsiteX95" fmla="*/ 4655067 w 4693698"/>
              <a:gd name="connsiteY95" fmla="*/ 4579937 h 6858000"/>
              <a:gd name="connsiteX96" fmla="*/ 4670184 w 4693698"/>
              <a:gd name="connsiteY96" fmla="*/ 4625975 h 6858000"/>
              <a:gd name="connsiteX97" fmla="*/ 4681941 w 4693698"/>
              <a:gd name="connsiteY97" fmla="*/ 4678362 h 6858000"/>
              <a:gd name="connsiteX98" fmla="*/ 4690339 w 4693698"/>
              <a:gd name="connsiteY98" fmla="*/ 4738687 h 6858000"/>
              <a:gd name="connsiteX99" fmla="*/ 4693698 w 4693698"/>
              <a:gd name="connsiteY99" fmla="*/ 4806950 h 6858000"/>
              <a:gd name="connsiteX100" fmla="*/ 4690339 w 4693698"/>
              <a:gd name="connsiteY100" fmla="*/ 4875212 h 6858000"/>
              <a:gd name="connsiteX101" fmla="*/ 4681941 w 4693698"/>
              <a:gd name="connsiteY101" fmla="*/ 4935537 h 6858000"/>
              <a:gd name="connsiteX102" fmla="*/ 4670184 w 4693698"/>
              <a:gd name="connsiteY102" fmla="*/ 4987925 h 6858000"/>
              <a:gd name="connsiteX103" fmla="*/ 4655067 w 4693698"/>
              <a:gd name="connsiteY103" fmla="*/ 5033962 h 6858000"/>
              <a:gd name="connsiteX104" fmla="*/ 4638271 w 4693698"/>
              <a:gd name="connsiteY104" fmla="*/ 5075237 h 6858000"/>
              <a:gd name="connsiteX105" fmla="*/ 4618116 w 4693698"/>
              <a:gd name="connsiteY105" fmla="*/ 5114925 h 6858000"/>
              <a:gd name="connsiteX106" fmla="*/ 4597961 w 4693698"/>
              <a:gd name="connsiteY106" fmla="*/ 5149850 h 6858000"/>
              <a:gd name="connsiteX107" fmla="*/ 4577806 w 4693698"/>
              <a:gd name="connsiteY107" fmla="*/ 5186362 h 6858000"/>
              <a:gd name="connsiteX108" fmla="*/ 4559330 w 4693698"/>
              <a:gd name="connsiteY108" fmla="*/ 5226050 h 6858000"/>
              <a:gd name="connsiteX109" fmla="*/ 4540854 w 4693698"/>
              <a:gd name="connsiteY109" fmla="*/ 5268912 h 6858000"/>
              <a:gd name="connsiteX110" fmla="*/ 4525739 w 4693698"/>
              <a:gd name="connsiteY110" fmla="*/ 5313362 h 6858000"/>
              <a:gd name="connsiteX111" fmla="*/ 4515661 w 4693698"/>
              <a:gd name="connsiteY111" fmla="*/ 5365750 h 6858000"/>
              <a:gd name="connsiteX112" fmla="*/ 4505583 w 4693698"/>
              <a:gd name="connsiteY112" fmla="*/ 5426075 h 6858000"/>
              <a:gd name="connsiteX113" fmla="*/ 4503903 w 4693698"/>
              <a:gd name="connsiteY113" fmla="*/ 5494337 h 6858000"/>
              <a:gd name="connsiteX114" fmla="*/ 4505583 w 4693698"/>
              <a:gd name="connsiteY114" fmla="*/ 5562600 h 6858000"/>
              <a:gd name="connsiteX115" fmla="*/ 4515661 w 4693698"/>
              <a:gd name="connsiteY115" fmla="*/ 5622925 h 6858000"/>
              <a:gd name="connsiteX116" fmla="*/ 4525739 w 4693698"/>
              <a:gd name="connsiteY116" fmla="*/ 5675312 h 6858000"/>
              <a:gd name="connsiteX117" fmla="*/ 4540854 w 4693698"/>
              <a:gd name="connsiteY117" fmla="*/ 5721350 h 6858000"/>
              <a:gd name="connsiteX118" fmla="*/ 4559330 w 4693698"/>
              <a:gd name="connsiteY118" fmla="*/ 5762625 h 6858000"/>
              <a:gd name="connsiteX119" fmla="*/ 4577806 w 4693698"/>
              <a:gd name="connsiteY119" fmla="*/ 5802312 h 6858000"/>
              <a:gd name="connsiteX120" fmla="*/ 4597961 w 4693698"/>
              <a:gd name="connsiteY120" fmla="*/ 5840412 h 6858000"/>
              <a:gd name="connsiteX121" fmla="*/ 4618116 w 4693698"/>
              <a:gd name="connsiteY121" fmla="*/ 5876925 h 6858000"/>
              <a:gd name="connsiteX122" fmla="*/ 4638271 w 4693698"/>
              <a:gd name="connsiteY122" fmla="*/ 5915025 h 6858000"/>
              <a:gd name="connsiteX123" fmla="*/ 4655067 w 4693698"/>
              <a:gd name="connsiteY123" fmla="*/ 5956300 h 6858000"/>
              <a:gd name="connsiteX124" fmla="*/ 4670184 w 4693698"/>
              <a:gd name="connsiteY124" fmla="*/ 6003925 h 6858000"/>
              <a:gd name="connsiteX125" fmla="*/ 4681941 w 4693698"/>
              <a:gd name="connsiteY125" fmla="*/ 6056312 h 6858000"/>
              <a:gd name="connsiteX126" fmla="*/ 4690339 w 4693698"/>
              <a:gd name="connsiteY126" fmla="*/ 6113462 h 6858000"/>
              <a:gd name="connsiteX127" fmla="*/ 4693698 w 4693698"/>
              <a:gd name="connsiteY127" fmla="*/ 6183312 h 6858000"/>
              <a:gd name="connsiteX128" fmla="*/ 4690339 w 4693698"/>
              <a:gd name="connsiteY128" fmla="*/ 6251575 h 6858000"/>
              <a:gd name="connsiteX129" fmla="*/ 4681941 w 4693698"/>
              <a:gd name="connsiteY129" fmla="*/ 6311900 h 6858000"/>
              <a:gd name="connsiteX130" fmla="*/ 4670184 w 4693698"/>
              <a:gd name="connsiteY130" fmla="*/ 6361112 h 6858000"/>
              <a:gd name="connsiteX131" fmla="*/ 4655067 w 4693698"/>
              <a:gd name="connsiteY131" fmla="*/ 6407150 h 6858000"/>
              <a:gd name="connsiteX132" fmla="*/ 4638271 w 4693698"/>
              <a:gd name="connsiteY132" fmla="*/ 6448425 h 6858000"/>
              <a:gd name="connsiteX133" fmla="*/ 4619796 w 4693698"/>
              <a:gd name="connsiteY133" fmla="*/ 6488112 h 6858000"/>
              <a:gd name="connsiteX134" fmla="*/ 4601320 w 4693698"/>
              <a:gd name="connsiteY134" fmla="*/ 6523037 h 6858000"/>
              <a:gd name="connsiteX135" fmla="*/ 4581165 w 4693698"/>
              <a:gd name="connsiteY135" fmla="*/ 6561137 h 6858000"/>
              <a:gd name="connsiteX136" fmla="*/ 4561010 w 4693698"/>
              <a:gd name="connsiteY136" fmla="*/ 6597650 h 6858000"/>
              <a:gd name="connsiteX137" fmla="*/ 4544214 w 4693698"/>
              <a:gd name="connsiteY137" fmla="*/ 6640512 h 6858000"/>
              <a:gd name="connsiteX138" fmla="*/ 4527418 w 4693698"/>
              <a:gd name="connsiteY138" fmla="*/ 6683375 h 6858000"/>
              <a:gd name="connsiteX139" fmla="*/ 4517340 w 4693698"/>
              <a:gd name="connsiteY139" fmla="*/ 6735762 h 6858000"/>
              <a:gd name="connsiteX140" fmla="*/ 4508943 w 4693698"/>
              <a:gd name="connsiteY140" fmla="*/ 6791325 h 6858000"/>
              <a:gd name="connsiteX141" fmla="*/ 4503903 w 4693698"/>
              <a:gd name="connsiteY141" fmla="*/ 6858000 h 6858000"/>
              <a:gd name="connsiteX142" fmla="*/ 1582057 w 4693698"/>
              <a:gd name="connsiteY142" fmla="*/ 6858000 h 6858000"/>
              <a:gd name="connsiteX143" fmla="*/ 420914 w 4693698"/>
              <a:gd name="connsiteY143" fmla="*/ 6858000 h 6858000"/>
              <a:gd name="connsiteX144" fmla="*/ 0 w 4693698"/>
              <a:gd name="connsiteY14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4693698" h="6858000">
                <a:moveTo>
                  <a:pt x="0" y="0"/>
                </a:moveTo>
                <a:lnTo>
                  <a:pt x="420914" y="0"/>
                </a:lnTo>
                <a:lnTo>
                  <a:pt x="1582057" y="0"/>
                </a:lnTo>
                <a:lnTo>
                  <a:pt x="4503903" y="0"/>
                </a:lnTo>
                <a:lnTo>
                  <a:pt x="4508943" y="66675"/>
                </a:lnTo>
                <a:lnTo>
                  <a:pt x="4517340" y="122237"/>
                </a:lnTo>
                <a:lnTo>
                  <a:pt x="4527418" y="174625"/>
                </a:lnTo>
                <a:lnTo>
                  <a:pt x="4544214" y="217487"/>
                </a:lnTo>
                <a:lnTo>
                  <a:pt x="4561010" y="260350"/>
                </a:lnTo>
                <a:lnTo>
                  <a:pt x="4581165" y="296862"/>
                </a:lnTo>
                <a:lnTo>
                  <a:pt x="4601320" y="334962"/>
                </a:lnTo>
                <a:lnTo>
                  <a:pt x="4619796" y="369887"/>
                </a:lnTo>
                <a:lnTo>
                  <a:pt x="4638271" y="409575"/>
                </a:lnTo>
                <a:lnTo>
                  <a:pt x="4655067" y="450850"/>
                </a:lnTo>
                <a:lnTo>
                  <a:pt x="4670184" y="496887"/>
                </a:lnTo>
                <a:lnTo>
                  <a:pt x="4681941" y="546100"/>
                </a:lnTo>
                <a:lnTo>
                  <a:pt x="4690339" y="606425"/>
                </a:lnTo>
                <a:lnTo>
                  <a:pt x="4693698" y="673100"/>
                </a:lnTo>
                <a:lnTo>
                  <a:pt x="4690339" y="744537"/>
                </a:lnTo>
                <a:lnTo>
                  <a:pt x="4681941" y="801687"/>
                </a:lnTo>
                <a:lnTo>
                  <a:pt x="4670184" y="854075"/>
                </a:lnTo>
                <a:lnTo>
                  <a:pt x="4655067" y="901700"/>
                </a:lnTo>
                <a:lnTo>
                  <a:pt x="4638271" y="942975"/>
                </a:lnTo>
                <a:lnTo>
                  <a:pt x="4618116" y="981075"/>
                </a:lnTo>
                <a:lnTo>
                  <a:pt x="4597961" y="1017587"/>
                </a:lnTo>
                <a:lnTo>
                  <a:pt x="4577806" y="1055687"/>
                </a:lnTo>
                <a:lnTo>
                  <a:pt x="4559330" y="1095375"/>
                </a:lnTo>
                <a:lnTo>
                  <a:pt x="4540854" y="1136650"/>
                </a:lnTo>
                <a:lnTo>
                  <a:pt x="4525739" y="1182687"/>
                </a:lnTo>
                <a:lnTo>
                  <a:pt x="4515661" y="1235075"/>
                </a:lnTo>
                <a:lnTo>
                  <a:pt x="4505583" y="1295400"/>
                </a:lnTo>
                <a:lnTo>
                  <a:pt x="4503903" y="1363662"/>
                </a:lnTo>
                <a:lnTo>
                  <a:pt x="4505583" y="1431925"/>
                </a:lnTo>
                <a:lnTo>
                  <a:pt x="4515661" y="1492250"/>
                </a:lnTo>
                <a:lnTo>
                  <a:pt x="4525739" y="1544637"/>
                </a:lnTo>
                <a:lnTo>
                  <a:pt x="4540854" y="1589087"/>
                </a:lnTo>
                <a:lnTo>
                  <a:pt x="4559330" y="1631950"/>
                </a:lnTo>
                <a:lnTo>
                  <a:pt x="4577806" y="1671637"/>
                </a:lnTo>
                <a:lnTo>
                  <a:pt x="4597961" y="1708150"/>
                </a:lnTo>
                <a:lnTo>
                  <a:pt x="4618116" y="1743075"/>
                </a:lnTo>
                <a:lnTo>
                  <a:pt x="4638271" y="1782762"/>
                </a:lnTo>
                <a:lnTo>
                  <a:pt x="4655067" y="1824037"/>
                </a:lnTo>
                <a:lnTo>
                  <a:pt x="4670184" y="1870075"/>
                </a:lnTo>
                <a:lnTo>
                  <a:pt x="4681941" y="1922462"/>
                </a:lnTo>
                <a:lnTo>
                  <a:pt x="4690339" y="1982787"/>
                </a:lnTo>
                <a:lnTo>
                  <a:pt x="4693698" y="2051050"/>
                </a:lnTo>
                <a:lnTo>
                  <a:pt x="4690339" y="2119312"/>
                </a:lnTo>
                <a:lnTo>
                  <a:pt x="4681941" y="2179637"/>
                </a:lnTo>
                <a:lnTo>
                  <a:pt x="4670184" y="2232025"/>
                </a:lnTo>
                <a:lnTo>
                  <a:pt x="4655067" y="2278062"/>
                </a:lnTo>
                <a:lnTo>
                  <a:pt x="4638271" y="2319337"/>
                </a:lnTo>
                <a:lnTo>
                  <a:pt x="4618116" y="2359025"/>
                </a:lnTo>
                <a:lnTo>
                  <a:pt x="4597961" y="2395537"/>
                </a:lnTo>
                <a:lnTo>
                  <a:pt x="4577806" y="2433637"/>
                </a:lnTo>
                <a:lnTo>
                  <a:pt x="4559330" y="2471737"/>
                </a:lnTo>
                <a:lnTo>
                  <a:pt x="4540854" y="2513012"/>
                </a:lnTo>
                <a:lnTo>
                  <a:pt x="4525739" y="2560637"/>
                </a:lnTo>
                <a:lnTo>
                  <a:pt x="4515661" y="2613025"/>
                </a:lnTo>
                <a:lnTo>
                  <a:pt x="4505583" y="2671762"/>
                </a:lnTo>
                <a:lnTo>
                  <a:pt x="4503903" y="2741612"/>
                </a:lnTo>
                <a:lnTo>
                  <a:pt x="4505583" y="2809875"/>
                </a:lnTo>
                <a:lnTo>
                  <a:pt x="4515661" y="2868612"/>
                </a:lnTo>
                <a:lnTo>
                  <a:pt x="4525739" y="2922587"/>
                </a:lnTo>
                <a:lnTo>
                  <a:pt x="4540854" y="2967037"/>
                </a:lnTo>
                <a:lnTo>
                  <a:pt x="4559330" y="3009900"/>
                </a:lnTo>
                <a:lnTo>
                  <a:pt x="4577806" y="3046412"/>
                </a:lnTo>
                <a:lnTo>
                  <a:pt x="4597961" y="3084512"/>
                </a:lnTo>
                <a:lnTo>
                  <a:pt x="4618116" y="3121025"/>
                </a:lnTo>
                <a:lnTo>
                  <a:pt x="4638271" y="3160712"/>
                </a:lnTo>
                <a:lnTo>
                  <a:pt x="4655067" y="3201987"/>
                </a:lnTo>
                <a:lnTo>
                  <a:pt x="4670184" y="3248025"/>
                </a:lnTo>
                <a:lnTo>
                  <a:pt x="4681941" y="3300412"/>
                </a:lnTo>
                <a:lnTo>
                  <a:pt x="4690339" y="3360737"/>
                </a:lnTo>
                <a:lnTo>
                  <a:pt x="4693698" y="3427412"/>
                </a:lnTo>
                <a:lnTo>
                  <a:pt x="4690339" y="3497262"/>
                </a:lnTo>
                <a:lnTo>
                  <a:pt x="4681941" y="3557587"/>
                </a:lnTo>
                <a:lnTo>
                  <a:pt x="4670184" y="3609975"/>
                </a:lnTo>
                <a:lnTo>
                  <a:pt x="4655067" y="3656012"/>
                </a:lnTo>
                <a:lnTo>
                  <a:pt x="4638271" y="3697287"/>
                </a:lnTo>
                <a:lnTo>
                  <a:pt x="4618116" y="3736975"/>
                </a:lnTo>
                <a:lnTo>
                  <a:pt x="4577806" y="3811587"/>
                </a:lnTo>
                <a:lnTo>
                  <a:pt x="4559330" y="3848100"/>
                </a:lnTo>
                <a:lnTo>
                  <a:pt x="4540854" y="3890962"/>
                </a:lnTo>
                <a:lnTo>
                  <a:pt x="4525739" y="3935412"/>
                </a:lnTo>
                <a:lnTo>
                  <a:pt x="4515661" y="3987800"/>
                </a:lnTo>
                <a:lnTo>
                  <a:pt x="4505583" y="4048125"/>
                </a:lnTo>
                <a:lnTo>
                  <a:pt x="4503903" y="4116387"/>
                </a:lnTo>
                <a:lnTo>
                  <a:pt x="4505583" y="4186237"/>
                </a:lnTo>
                <a:lnTo>
                  <a:pt x="4515661" y="4244975"/>
                </a:lnTo>
                <a:lnTo>
                  <a:pt x="4525739" y="4297362"/>
                </a:lnTo>
                <a:lnTo>
                  <a:pt x="4540854" y="4343400"/>
                </a:lnTo>
                <a:lnTo>
                  <a:pt x="4559330" y="4386262"/>
                </a:lnTo>
                <a:lnTo>
                  <a:pt x="4577806" y="4424362"/>
                </a:lnTo>
                <a:lnTo>
                  <a:pt x="4618116" y="4498975"/>
                </a:lnTo>
                <a:lnTo>
                  <a:pt x="4638271" y="4537075"/>
                </a:lnTo>
                <a:lnTo>
                  <a:pt x="4655067" y="4579937"/>
                </a:lnTo>
                <a:lnTo>
                  <a:pt x="4670184" y="4625975"/>
                </a:lnTo>
                <a:lnTo>
                  <a:pt x="4681941" y="4678362"/>
                </a:lnTo>
                <a:lnTo>
                  <a:pt x="4690339" y="4738687"/>
                </a:lnTo>
                <a:lnTo>
                  <a:pt x="4693698" y="4806950"/>
                </a:lnTo>
                <a:lnTo>
                  <a:pt x="4690339" y="4875212"/>
                </a:lnTo>
                <a:lnTo>
                  <a:pt x="4681941" y="4935537"/>
                </a:lnTo>
                <a:lnTo>
                  <a:pt x="4670184" y="4987925"/>
                </a:lnTo>
                <a:lnTo>
                  <a:pt x="4655067" y="5033962"/>
                </a:lnTo>
                <a:lnTo>
                  <a:pt x="4638271" y="5075237"/>
                </a:lnTo>
                <a:lnTo>
                  <a:pt x="4618116" y="5114925"/>
                </a:lnTo>
                <a:lnTo>
                  <a:pt x="4597961" y="5149850"/>
                </a:lnTo>
                <a:lnTo>
                  <a:pt x="4577806" y="5186362"/>
                </a:lnTo>
                <a:lnTo>
                  <a:pt x="4559330" y="5226050"/>
                </a:lnTo>
                <a:lnTo>
                  <a:pt x="4540854" y="5268912"/>
                </a:lnTo>
                <a:lnTo>
                  <a:pt x="4525739" y="5313362"/>
                </a:lnTo>
                <a:lnTo>
                  <a:pt x="4515661" y="5365750"/>
                </a:lnTo>
                <a:lnTo>
                  <a:pt x="4505583" y="5426075"/>
                </a:lnTo>
                <a:lnTo>
                  <a:pt x="4503903" y="5494337"/>
                </a:lnTo>
                <a:lnTo>
                  <a:pt x="4505583" y="5562600"/>
                </a:lnTo>
                <a:lnTo>
                  <a:pt x="4515661" y="5622925"/>
                </a:lnTo>
                <a:lnTo>
                  <a:pt x="4525739" y="5675312"/>
                </a:lnTo>
                <a:lnTo>
                  <a:pt x="4540854" y="5721350"/>
                </a:lnTo>
                <a:lnTo>
                  <a:pt x="4559330" y="5762625"/>
                </a:lnTo>
                <a:lnTo>
                  <a:pt x="4577806" y="5802312"/>
                </a:lnTo>
                <a:lnTo>
                  <a:pt x="4597961" y="5840412"/>
                </a:lnTo>
                <a:lnTo>
                  <a:pt x="4618116" y="5876925"/>
                </a:lnTo>
                <a:lnTo>
                  <a:pt x="4638271" y="5915025"/>
                </a:lnTo>
                <a:lnTo>
                  <a:pt x="4655067" y="5956300"/>
                </a:lnTo>
                <a:lnTo>
                  <a:pt x="4670184" y="6003925"/>
                </a:lnTo>
                <a:lnTo>
                  <a:pt x="4681941" y="6056312"/>
                </a:lnTo>
                <a:lnTo>
                  <a:pt x="4690339" y="6113462"/>
                </a:lnTo>
                <a:lnTo>
                  <a:pt x="4693698" y="6183312"/>
                </a:lnTo>
                <a:lnTo>
                  <a:pt x="4690339" y="6251575"/>
                </a:lnTo>
                <a:lnTo>
                  <a:pt x="4681941" y="6311900"/>
                </a:lnTo>
                <a:lnTo>
                  <a:pt x="4670184" y="6361112"/>
                </a:lnTo>
                <a:lnTo>
                  <a:pt x="4655067" y="6407150"/>
                </a:lnTo>
                <a:lnTo>
                  <a:pt x="4638271" y="6448425"/>
                </a:lnTo>
                <a:lnTo>
                  <a:pt x="4619796" y="6488112"/>
                </a:lnTo>
                <a:lnTo>
                  <a:pt x="4601320" y="6523037"/>
                </a:lnTo>
                <a:lnTo>
                  <a:pt x="4581165" y="6561137"/>
                </a:lnTo>
                <a:lnTo>
                  <a:pt x="4561010" y="6597650"/>
                </a:lnTo>
                <a:lnTo>
                  <a:pt x="4544214" y="6640512"/>
                </a:lnTo>
                <a:lnTo>
                  <a:pt x="4527418" y="6683375"/>
                </a:lnTo>
                <a:lnTo>
                  <a:pt x="4517340" y="6735762"/>
                </a:lnTo>
                <a:lnTo>
                  <a:pt x="4508943" y="6791325"/>
                </a:lnTo>
                <a:lnTo>
                  <a:pt x="4503903" y="6858000"/>
                </a:lnTo>
                <a:lnTo>
                  <a:pt x="1582057" y="6858000"/>
                </a:lnTo>
                <a:lnTo>
                  <a:pt x="42091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D3D5680-52D8-4FD3-AC2D-963B668FD7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1646" y="202407"/>
            <a:ext cx="4324591" cy="6416549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pl-PL" sz="2000" dirty="0">
                <a:ea typeface="+mn-lt"/>
                <a:cs typeface="+mn-lt"/>
              </a:rPr>
              <a:t>Był to okres bardzo bogaty w tego typu parcelacje wielkich, nierentownych majątków. </a:t>
            </a:r>
          </a:p>
          <a:p>
            <a:r>
              <a:rPr lang="pl-PL" sz="2000" dirty="0">
                <a:ea typeface="+mn-lt"/>
                <a:cs typeface="+mn-lt"/>
              </a:rPr>
              <a:t>W podobny sposób powstały również sąsiednie polskie wsie i osady, takie jak: Polanówka Stara i Nowa, </a:t>
            </a:r>
            <a:r>
              <a:rPr lang="pl-PL" sz="2000" dirty="0" err="1">
                <a:ea typeface="+mn-lt"/>
                <a:cs typeface="+mn-lt"/>
              </a:rPr>
              <a:t>Perłysianka</a:t>
            </a:r>
            <a:r>
              <a:rPr lang="pl-PL" sz="2000" dirty="0">
                <a:ea typeface="+mn-lt"/>
                <a:cs typeface="+mn-lt"/>
              </a:rPr>
              <a:t>, Marianówka, Pieńki, </a:t>
            </a:r>
            <a:r>
              <a:rPr lang="pl-PL" sz="2000" dirty="0" err="1">
                <a:ea typeface="+mn-lt"/>
                <a:cs typeface="+mn-lt"/>
              </a:rPr>
              <a:t>Pendyki</a:t>
            </a:r>
            <a:r>
              <a:rPr lang="pl-PL" sz="2000" dirty="0">
                <a:ea typeface="+mn-lt"/>
                <a:cs typeface="+mn-lt"/>
              </a:rPr>
              <a:t>, Radomianka, Dąbrówka, czy Kolonia Tomaszów. </a:t>
            </a:r>
          </a:p>
          <a:p>
            <a:r>
              <a:rPr lang="pl-PL" sz="2000" dirty="0">
                <a:ea typeface="+mn-lt"/>
                <a:cs typeface="+mn-lt"/>
              </a:rPr>
              <a:t>Natomiast w odległości około 8 kilometrów w kierunku </a:t>
            </a:r>
            <a:r>
              <a:rPr lang="pl-PL" sz="2000" dirty="0" err="1">
                <a:ea typeface="+mn-lt"/>
                <a:cs typeface="+mn-lt"/>
              </a:rPr>
              <a:t>Kostopola</a:t>
            </a:r>
            <a:r>
              <a:rPr lang="pl-PL" sz="2000" dirty="0">
                <a:ea typeface="+mn-lt"/>
                <a:cs typeface="+mn-lt"/>
              </a:rPr>
              <a:t> wyrosło miasteczko Janowa Dolina, gdzie odkryto dość spore pokłady bazaltu. </a:t>
            </a:r>
            <a:endParaRPr lang="pl-PL" sz="2000" dirty="0">
              <a:cs typeface="Calibri"/>
            </a:endParaRPr>
          </a:p>
          <a:p>
            <a:r>
              <a:rPr lang="pl-PL" sz="2000" dirty="0">
                <a:ea typeface="+mn-lt"/>
                <a:cs typeface="+mn-lt"/>
              </a:rPr>
              <a:t>Janowa Dolina była modelowym osiedlem, zbudowanym na podstawie nowoczesnego planu urbanistycznego, w pełni zelektryfikowanym, wyposażonym w sieć wodno-kanalizacyjną.</a:t>
            </a:r>
          </a:p>
          <a:p>
            <a:pPr marL="0" indent="0">
              <a:buNone/>
            </a:pPr>
            <a:r>
              <a:rPr lang="pl-PL" sz="1400" dirty="0">
                <a:cs typeface="Calibri"/>
              </a:rPr>
              <a:t> Fotografia 5. </a:t>
            </a:r>
            <a:r>
              <a:rPr lang="pl-PL" sz="1400" dirty="0">
                <a:ea typeface="+mn-lt"/>
                <a:cs typeface="+mn-lt"/>
              </a:rPr>
              <a:t>Uczniowie w Janowej Dolinie</a:t>
            </a:r>
          </a:p>
          <a:p>
            <a:pPr marL="0" indent="0">
              <a:buNone/>
            </a:pPr>
            <a:r>
              <a:rPr lang="pl-PL" sz="1400" dirty="0">
                <a:ea typeface="+mn-lt"/>
                <a:cs typeface="+mn-lt"/>
              </a:rPr>
              <a:t> Fotografia 6. </a:t>
            </a:r>
            <a:r>
              <a:rPr lang="pl-PL" sz="1400" dirty="0">
                <a:cs typeface="Calibri"/>
              </a:rPr>
              <a:t>Janowa Dolina</a:t>
            </a:r>
          </a:p>
        </p:txBody>
      </p:sp>
    </p:spTree>
    <p:extLst>
      <p:ext uri="{BB962C8B-B14F-4D97-AF65-F5344CB8AC3E}">
        <p14:creationId xmlns:p14="http://schemas.microsoft.com/office/powerpoint/2010/main" val="15832681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ctangle 10">
            <a:extLst>
              <a:ext uri="{FF2B5EF4-FFF2-40B4-BE49-F238E27FC236}">
                <a16:creationId xmlns:a16="http://schemas.microsoft.com/office/drawing/2014/main" id="{6B5E2835-4E47-45B3-9CFE-732FF7B054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1FEC0EF9-F1EF-487B-B5F2-E6759A34AC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9" r="13438" b="-1"/>
          <a:stretch/>
        </p:blipFill>
        <p:spPr>
          <a:xfrm>
            <a:off x="3242695" y="10"/>
            <a:ext cx="8949307" cy="6857990"/>
          </a:xfrm>
          <a:custGeom>
            <a:avLst/>
            <a:gdLst/>
            <a:ahLst/>
            <a:cxnLst/>
            <a:rect l="l" t="t" r="r" b="b"/>
            <a:pathLst>
              <a:path w="8949307" h="6858000">
                <a:moveTo>
                  <a:pt x="0" y="0"/>
                </a:moveTo>
                <a:lnTo>
                  <a:pt x="8949307" y="0"/>
                </a:lnTo>
                <a:lnTo>
                  <a:pt x="8949307" y="6858000"/>
                </a:lnTo>
                <a:lnTo>
                  <a:pt x="0" y="6858000"/>
                </a:lnTo>
                <a:lnTo>
                  <a:pt x="62983" y="6788730"/>
                </a:lnTo>
                <a:cubicBezTo>
                  <a:pt x="773509" y="5928900"/>
                  <a:pt x="1212979" y="4741056"/>
                  <a:pt x="1212979" y="3429000"/>
                </a:cubicBezTo>
                <a:cubicBezTo>
                  <a:pt x="1212979" y="2116944"/>
                  <a:pt x="773509" y="929100"/>
                  <a:pt x="62983" y="69271"/>
                </a:cubicBezTo>
                <a:close/>
              </a:path>
            </a:pathLst>
          </a:custGeom>
        </p:spPr>
      </p:pic>
      <p:sp useBgFill="1">
        <p:nvSpPr>
          <p:cNvPr id="7" name="Freeform: Shape 12">
            <a:extLst>
              <a:ext uri="{FF2B5EF4-FFF2-40B4-BE49-F238E27FC236}">
                <a16:creationId xmlns:a16="http://schemas.microsoft.com/office/drawing/2014/main" id="{5B45AD5D-AA52-4F7B-9362-576A39AD9E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455673" cy="6858000"/>
          </a:xfrm>
          <a:custGeom>
            <a:avLst/>
            <a:gdLst>
              <a:gd name="connsiteX0" fmla="*/ 0 w 4455673"/>
              <a:gd name="connsiteY0" fmla="*/ 0 h 6858000"/>
              <a:gd name="connsiteX1" fmla="*/ 3242695 w 4455673"/>
              <a:gd name="connsiteY1" fmla="*/ 0 h 6858000"/>
              <a:gd name="connsiteX2" fmla="*/ 3305678 w 4455673"/>
              <a:gd name="connsiteY2" fmla="*/ 69271 h 6858000"/>
              <a:gd name="connsiteX3" fmla="*/ 4455673 w 4455673"/>
              <a:gd name="connsiteY3" fmla="*/ 3429000 h 6858000"/>
              <a:gd name="connsiteX4" fmla="*/ 3305678 w 4455673"/>
              <a:gd name="connsiteY4" fmla="*/ 6788730 h 6858000"/>
              <a:gd name="connsiteX5" fmla="*/ 3242695 w 4455673"/>
              <a:gd name="connsiteY5" fmla="*/ 6858000 h 6858000"/>
              <a:gd name="connsiteX6" fmla="*/ 0 w 445567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5673" h="6858000">
                <a:moveTo>
                  <a:pt x="0" y="0"/>
                </a:moveTo>
                <a:lnTo>
                  <a:pt x="3242695" y="0"/>
                </a:lnTo>
                <a:lnTo>
                  <a:pt x="3305678" y="69271"/>
                </a:lnTo>
                <a:cubicBezTo>
                  <a:pt x="4016204" y="929100"/>
                  <a:pt x="4455673" y="2116944"/>
                  <a:pt x="4455673" y="3429000"/>
                </a:cubicBezTo>
                <a:cubicBezTo>
                  <a:pt x="4455673" y="4741056"/>
                  <a:pt x="4016204" y="5928900"/>
                  <a:pt x="3305678" y="6788730"/>
                </a:cubicBezTo>
                <a:lnTo>
                  <a:pt x="324269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D5D5D5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5" name="Freeform: Shape 14">
            <a:extLst>
              <a:ext uri="{FF2B5EF4-FFF2-40B4-BE49-F238E27FC236}">
                <a16:creationId xmlns:a16="http://schemas.microsoft.com/office/drawing/2014/main" id="{AEDD7960-4866-4399-BEF6-DD1431AB4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46529" cy="6858000"/>
          </a:xfrm>
          <a:custGeom>
            <a:avLst/>
            <a:gdLst>
              <a:gd name="connsiteX0" fmla="*/ 0 w 4446529"/>
              <a:gd name="connsiteY0" fmla="*/ 0 h 6858000"/>
              <a:gd name="connsiteX1" fmla="*/ 3233551 w 4446529"/>
              <a:gd name="connsiteY1" fmla="*/ 0 h 6858000"/>
              <a:gd name="connsiteX2" fmla="*/ 3296534 w 4446529"/>
              <a:gd name="connsiteY2" fmla="*/ 69271 h 6858000"/>
              <a:gd name="connsiteX3" fmla="*/ 4446529 w 4446529"/>
              <a:gd name="connsiteY3" fmla="*/ 3429000 h 6858000"/>
              <a:gd name="connsiteX4" fmla="*/ 3296534 w 4446529"/>
              <a:gd name="connsiteY4" fmla="*/ 6788730 h 6858000"/>
              <a:gd name="connsiteX5" fmla="*/ 3233551 w 4446529"/>
              <a:gd name="connsiteY5" fmla="*/ 6858000 h 6858000"/>
              <a:gd name="connsiteX6" fmla="*/ 0 w 444652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6529" h="6858000">
                <a:moveTo>
                  <a:pt x="0" y="0"/>
                </a:moveTo>
                <a:lnTo>
                  <a:pt x="3233551" y="0"/>
                </a:lnTo>
                <a:lnTo>
                  <a:pt x="3296534" y="69271"/>
                </a:lnTo>
                <a:cubicBezTo>
                  <a:pt x="4007060" y="929100"/>
                  <a:pt x="4446529" y="2116944"/>
                  <a:pt x="4446529" y="3429000"/>
                </a:cubicBezTo>
                <a:cubicBezTo>
                  <a:pt x="4446529" y="4741056"/>
                  <a:pt x="4007060" y="5928900"/>
                  <a:pt x="3296534" y="6788730"/>
                </a:cubicBezTo>
                <a:lnTo>
                  <a:pt x="3233551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DA48C9A-9438-4382-B8E5-80D089B5E8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545300" cy="1125728"/>
          </a:xfrm>
        </p:spPr>
        <p:txBody>
          <a:bodyPr anchor="b">
            <a:normAutofit fontScale="90000"/>
          </a:bodyPr>
          <a:lstStyle/>
          <a:p>
            <a:r>
              <a:rPr lang="pl-PL" sz="2800" dirty="0">
                <a:cs typeface="Calibri Light"/>
              </a:rPr>
              <a:t>Z tego wynika, że Tekla i Michał zamieszkali we wsi Klin </a:t>
            </a:r>
            <a:r>
              <a:rPr lang="pl-PL" sz="2800" dirty="0" err="1">
                <a:cs typeface="Calibri Light"/>
              </a:rPr>
              <a:t>Stawecki</a:t>
            </a:r>
            <a:r>
              <a:rPr lang="pl-PL" sz="2800" dirty="0">
                <a:cs typeface="Calibri Light"/>
              </a:rPr>
              <a:t>, prawda?</a:t>
            </a:r>
            <a:endParaRPr lang="pl-PL" sz="280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375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Content Placeholder 7">
            <a:extLst>
              <a:ext uri="{FF2B5EF4-FFF2-40B4-BE49-F238E27FC236}">
                <a16:creationId xmlns:a16="http://schemas.microsoft.com/office/drawing/2014/main" id="{397053C4-FC63-42A0-972B-3969A10FC2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2718054"/>
            <a:ext cx="3438906" cy="3743039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pl-PL" sz="2000" dirty="0">
                <a:ea typeface="+mn-lt"/>
                <a:cs typeface="+mn-lt"/>
              </a:rPr>
              <a:t>Zgadza się. To było przepiękne miejsce.</a:t>
            </a:r>
          </a:p>
          <a:p>
            <a:r>
              <a:rPr lang="pl-PL" sz="2000" dirty="0">
                <a:ea typeface="+mn-lt"/>
                <a:cs typeface="+mn-lt"/>
              </a:rPr>
              <a:t>Z biegiem czasu kolonia Klin </a:t>
            </a:r>
            <a:r>
              <a:rPr lang="pl-PL" sz="2000" dirty="0" err="1">
                <a:ea typeface="+mn-lt"/>
                <a:cs typeface="+mn-lt"/>
              </a:rPr>
              <a:t>Stawecki</a:t>
            </a:r>
            <a:r>
              <a:rPr lang="pl-PL" sz="2000" dirty="0">
                <a:ea typeface="+mn-lt"/>
                <a:cs typeface="+mn-lt"/>
              </a:rPr>
              <a:t> rozbudowała się wzdłuż trzech głównych dróg. Otaczający teren był płaski, cały usłany wyjątkowo urodzajnymi polami uprawnymi i łąkami, które w okresie letnim mieniły się bogactwem barw. </a:t>
            </a:r>
          </a:p>
          <a:p>
            <a:endParaRPr lang="pl-PL" sz="2000" dirty="0">
              <a:cs typeface="Calibri"/>
            </a:endParaRPr>
          </a:p>
          <a:p>
            <a:r>
              <a:rPr lang="pl-PL" sz="1600" dirty="0">
                <a:cs typeface="Calibri"/>
              </a:rPr>
              <a:t>Mapa 2</a:t>
            </a:r>
            <a:r>
              <a:rPr lang="pl-PL" sz="2000" dirty="0">
                <a:cs typeface="Calibri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285793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1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FCB8D90B-45B5-42AF-A30D-0193CFABE3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120" b="-1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2" name="Rectangle 1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612AC5-B270-4AC3-BCE4-0F7082DD33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3079" y="388938"/>
            <a:ext cx="3822189" cy="1899912"/>
          </a:xfrm>
        </p:spPr>
        <p:txBody>
          <a:bodyPr>
            <a:normAutofit fontScale="90000"/>
          </a:bodyPr>
          <a:lstStyle/>
          <a:p>
            <a:r>
              <a:rPr lang="pl-PL" sz="4000" dirty="0">
                <a:cs typeface="Calibri Light"/>
              </a:rPr>
              <a:t>Dziadku, opowiedz mi, jak poznali się Twoi rodzice?</a:t>
            </a:r>
            <a:endParaRPr lang="pl-PL" sz="4000" dirty="0"/>
          </a:p>
        </p:txBody>
      </p:sp>
      <p:sp>
        <p:nvSpPr>
          <p:cNvPr id="14" name="Content Placeholder 7">
            <a:extLst>
              <a:ext uri="{FF2B5EF4-FFF2-40B4-BE49-F238E27FC236}">
                <a16:creationId xmlns:a16="http://schemas.microsoft.com/office/drawing/2014/main" id="{524CAA08-2BE7-440F-9461-4089BC9006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1610" y="2434201"/>
            <a:ext cx="4393688" cy="4123761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pl-PL" sz="2400" dirty="0">
                <a:ea typeface="+mn-lt"/>
                <a:cs typeface="+mn-lt"/>
              </a:rPr>
              <a:t>W lipcu 1928 roku, w kościele parafialnym w </a:t>
            </a:r>
            <a:r>
              <a:rPr lang="pl-PL" sz="2400" dirty="0" err="1">
                <a:ea typeface="+mn-lt"/>
                <a:cs typeface="+mn-lt"/>
              </a:rPr>
              <a:t>Deraźne</a:t>
            </a:r>
            <a:r>
              <a:rPr lang="pl-PL" sz="2400" dirty="0">
                <a:ea typeface="+mn-lt"/>
                <a:cs typeface="+mn-lt"/>
              </a:rPr>
              <a:t> odbywał się odpust. </a:t>
            </a:r>
          </a:p>
          <a:p>
            <a:r>
              <a:rPr lang="pl-PL" sz="2400" dirty="0">
                <a:ea typeface="+mn-lt"/>
                <a:cs typeface="+mn-lt"/>
              </a:rPr>
              <a:t>Tego właśnie dnia mój tato - Władysław poznał swoją przyszłą żonę - </a:t>
            </a:r>
            <a:r>
              <a:rPr lang="pl-PL" sz="2400" dirty="0" err="1">
                <a:ea typeface="+mn-lt"/>
                <a:cs typeface="+mn-lt"/>
              </a:rPr>
              <a:t>Aniutkę</a:t>
            </a:r>
            <a:r>
              <a:rPr lang="pl-PL" sz="2400" dirty="0">
                <a:ea typeface="+mn-lt"/>
                <a:cs typeface="+mn-lt"/>
              </a:rPr>
              <a:t>. Dziewczyna pochodziła z sąsiedniej miejscowości Radomianka.</a:t>
            </a:r>
          </a:p>
          <a:p>
            <a:r>
              <a:rPr lang="pl-PL" sz="2400" dirty="0">
                <a:cs typeface="Calibri"/>
              </a:rPr>
              <a:t>Władysław był tak </a:t>
            </a:r>
            <a:r>
              <a:rPr lang="pl-PL" sz="2400" dirty="0" err="1">
                <a:cs typeface="Calibri"/>
              </a:rPr>
              <a:t>zauorczony</a:t>
            </a:r>
            <a:r>
              <a:rPr lang="pl-PL" sz="2400" dirty="0">
                <a:cs typeface="Calibri"/>
              </a:rPr>
              <a:t> Anną, że jeszcze tego samego roku oświadczył się, a w 1929 roku wzięli ślub.</a:t>
            </a:r>
          </a:p>
          <a:p>
            <a:endParaRPr lang="pl-PL" sz="1900" dirty="0">
              <a:cs typeface="Calibri"/>
            </a:endParaRPr>
          </a:p>
          <a:p>
            <a:r>
              <a:rPr lang="pl-PL" sz="1500" dirty="0">
                <a:cs typeface="Calibri"/>
              </a:rPr>
              <a:t>Fotografia 7. </a:t>
            </a:r>
            <a:r>
              <a:rPr lang="pl-PL" sz="1500" dirty="0">
                <a:ea typeface="+mn-lt"/>
                <a:cs typeface="+mn-lt"/>
              </a:rPr>
              <a:t>Odpust na wsi, Franciszek Kostrzewski 1866</a:t>
            </a:r>
            <a:endParaRPr lang="pl-PL" sz="15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162036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10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19704C74-855D-47E3-8ACE-E11B660749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2785" b="1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2" name="Rectangle 12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230A60C-1190-4BD6-87EE-593B253636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018414"/>
            <a:ext cx="4164424" cy="1267586"/>
          </a:xfrm>
        </p:spPr>
        <p:txBody>
          <a:bodyPr anchor="b">
            <a:normAutofit/>
          </a:bodyPr>
          <a:lstStyle/>
          <a:p>
            <a:r>
              <a:rPr lang="pl-PL" sz="2800" dirty="0">
                <a:ea typeface="+mj-lt"/>
                <a:cs typeface="+mj-lt"/>
              </a:rPr>
              <a:t>Podobno babcia była wtedy bardzo młoda i wcale nie chciała wychodzić za mąż...</a:t>
            </a:r>
            <a:endParaRPr lang="pl-PL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Content Placeholder 7">
            <a:extLst>
              <a:ext uri="{FF2B5EF4-FFF2-40B4-BE49-F238E27FC236}">
                <a16:creationId xmlns:a16="http://schemas.microsoft.com/office/drawing/2014/main" id="{BE0EFC42-2932-4DEB-896C-9DF408E1DD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2527554"/>
            <a:ext cx="4165187" cy="3921632"/>
          </a:xfrm>
        </p:spPr>
        <p:txBody>
          <a:bodyPr anchor="t">
            <a:normAutofit lnSpcReduction="10000"/>
          </a:bodyPr>
          <a:lstStyle/>
          <a:p>
            <a:r>
              <a:rPr lang="pl-PL" sz="1700" dirty="0">
                <a:cs typeface="Calibri"/>
              </a:rPr>
              <a:t>To prawda. Anna miała wtedy zaledwie 16 lat a Władysław 22 lata.</a:t>
            </a:r>
          </a:p>
          <a:p>
            <a:r>
              <a:rPr lang="pl-PL" sz="1700" dirty="0">
                <a:ea typeface="+mn-lt"/>
                <a:cs typeface="+mn-lt"/>
              </a:rPr>
              <a:t>Ze względu na małoletność narzeczonej biskup Diecezji Łucko-Żytomierskiej, Adolf Piotr Szelążek, musiał wyrazić zgodę na  ślub. </a:t>
            </a:r>
          </a:p>
          <a:p>
            <a:r>
              <a:rPr lang="pl-PL" sz="1700" dirty="0">
                <a:ea typeface="+mn-lt"/>
                <a:cs typeface="+mn-lt"/>
              </a:rPr>
              <a:t>Skromna uroczystość odbyła się w kościele parafialnym pw. Trójcy Świętej i św. Marii Magdaleny w </a:t>
            </a:r>
            <a:r>
              <a:rPr lang="pl-PL" sz="1700" dirty="0" err="1">
                <a:ea typeface="+mn-lt"/>
                <a:cs typeface="+mn-lt"/>
              </a:rPr>
              <a:t>Deraźnem</a:t>
            </a:r>
            <a:r>
              <a:rPr lang="pl-PL" sz="1700" dirty="0">
                <a:ea typeface="+mn-lt"/>
                <a:cs typeface="+mn-lt"/>
              </a:rPr>
              <a:t>, a ślubu młodej parze udzielił ks. Michał Dąbrowski. </a:t>
            </a:r>
          </a:p>
          <a:p>
            <a:r>
              <a:rPr lang="pl-PL" sz="1700" dirty="0">
                <a:cs typeface="Calibri"/>
              </a:rPr>
              <a:t>Po latach moja mama przyznała się, że </a:t>
            </a:r>
            <a:r>
              <a:rPr lang="pl-PL" sz="1700" dirty="0">
                <a:ea typeface="+mn-lt"/>
                <a:cs typeface="+mn-lt"/>
              </a:rPr>
              <a:t>żal jej się zrobiło Władysława, bo długo o nią zabiegał i zgodziła się na ślub. </a:t>
            </a:r>
          </a:p>
          <a:p>
            <a:endParaRPr lang="pl-PL" sz="1700" dirty="0">
              <a:cs typeface="Calibri"/>
            </a:endParaRPr>
          </a:p>
          <a:p>
            <a:pPr marL="0" indent="0">
              <a:buNone/>
            </a:pPr>
            <a:r>
              <a:rPr lang="pl-PL" sz="1400" dirty="0">
                <a:cs typeface="Calibri"/>
              </a:rPr>
              <a:t>Fotografia 8. Fotografia ślubna z początku XX w.</a:t>
            </a:r>
          </a:p>
        </p:txBody>
      </p:sp>
    </p:spTree>
    <p:extLst>
      <p:ext uri="{BB962C8B-B14F-4D97-AF65-F5344CB8AC3E}">
        <p14:creationId xmlns:p14="http://schemas.microsoft.com/office/powerpoint/2010/main" val="4187759386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</TotalTime>
  <Words>2132</Words>
  <Application>Microsoft Office PowerPoint</Application>
  <PresentationFormat>Panoramiczny</PresentationFormat>
  <Paragraphs>132</Paragraphs>
  <Slides>22</Slides>
  <Notes>0</Notes>
  <HiddenSlides>0</HiddenSlides>
  <MMClips>2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22</vt:i4>
      </vt:variant>
    </vt:vector>
  </HeadingPairs>
  <TitlesOfParts>
    <vt:vector size="26" baseType="lpstr">
      <vt:lpstr>Arial</vt:lpstr>
      <vt:lpstr>Calibri</vt:lpstr>
      <vt:lpstr>Calibri Light</vt:lpstr>
      <vt:lpstr>Motyw pakietu Office</vt:lpstr>
      <vt:lpstr>LUDZIE KRESÓW: OPOWIEŚCI NIEZNANE</vt:lpstr>
      <vt:lpstr>Wspomnienia z lat młodzieńczych</vt:lpstr>
      <vt:lpstr>Dziadku, urodziłeś się na Ukrainie. Czy to oznacza, że jesteśmy Ukraińcami z pochodzenia?</vt:lpstr>
      <vt:lpstr>Jak to się stało, że urodziłeś się na Ukrainie?</vt:lpstr>
      <vt:lpstr>Gdzie osiedlili się moi pradziadkowie? </vt:lpstr>
      <vt:lpstr>Prezentacja programu PowerPoint</vt:lpstr>
      <vt:lpstr>Z tego wynika, że Tekla i Michał zamieszkali we wsi Klin Stawecki, prawda?</vt:lpstr>
      <vt:lpstr>Dziadku, opowiedz mi, jak poznali się Twoi rodzice?</vt:lpstr>
      <vt:lpstr>Podobno babcia była wtedy bardzo młoda i wcale nie chciała wychodzić za mąż...</vt:lpstr>
      <vt:lpstr>Dziadku, podobno byłeś wcześniakiem?</vt:lpstr>
      <vt:lpstr>Często powtarzasz, że chciałbyś kiedyś jeszcze wrócić na Ukrainę i odwiedzić wieś w której się urodziłeś. Czy to oznacza, że podobało Ci się tam?</vt:lpstr>
      <vt:lpstr>Podobno w naszej rodzinie był prawdziwy ułan...</vt:lpstr>
      <vt:lpstr>Jak to się stało, że musieliście wyjechać z Klina Staweckiego?</vt:lpstr>
      <vt:lpstr>Nastały niebezpieczne czasy...  A jak żyło się zwykłym Polakom zamieszkującym małe osady?</vt:lpstr>
      <vt:lpstr>Dużo obecnie mówi się o rzeziach, które wtedy miały miejsce na Wołyniu.  Czy coś pamiętasz z tego straszliwego czasu?</vt:lpstr>
      <vt:lpstr>Ale wasza wioska była bezpieczna, prawda?</vt:lpstr>
      <vt:lpstr>To musiało być straszne,  zostawić swój rodzinny dom i w pośpiechu uciekać w nieznane. Co było dalej? </vt:lpstr>
      <vt:lpstr>Dziadku, a jak to się stało, że mieszkamy w Krakowie, a nie w Brudnowie?</vt:lpstr>
      <vt:lpstr>Dziadku, czy Klin Stawecki jeszcze istnieje?</vt:lpstr>
      <vt:lpstr>Dziadku, a co to za piękne jezioro?</vt:lpstr>
      <vt:lpstr>O Wołyniu rozmawiali: Kazimierz i Kamil</vt:lpstr>
      <vt:lpstr>Źródła: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Anna Szymańska</dc:creator>
  <cp:lastModifiedBy>Magdalena Postępska</cp:lastModifiedBy>
  <cp:revision>1312</cp:revision>
  <dcterms:created xsi:type="dcterms:W3CDTF">2021-09-18T09:06:43Z</dcterms:created>
  <dcterms:modified xsi:type="dcterms:W3CDTF">2021-10-26T07:25:24Z</dcterms:modified>
</cp:coreProperties>
</file>